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7"/>
  </p:notesMasterIdLst>
  <p:sldIdLst>
    <p:sldId id="256" r:id="rId3"/>
    <p:sldId id="344" r:id="rId4"/>
    <p:sldId id="337" r:id="rId5"/>
    <p:sldId id="315" r:id="rId6"/>
    <p:sldId id="316" r:id="rId7"/>
    <p:sldId id="350" r:id="rId8"/>
    <p:sldId id="319" r:id="rId9"/>
    <p:sldId id="312" r:id="rId10"/>
    <p:sldId id="300" r:id="rId11"/>
    <p:sldId id="345" r:id="rId12"/>
    <p:sldId id="301" r:id="rId13"/>
    <p:sldId id="346" r:id="rId14"/>
    <p:sldId id="302" r:id="rId15"/>
    <p:sldId id="298" r:id="rId16"/>
    <p:sldId id="311" r:id="rId17"/>
    <p:sldId id="347" r:id="rId18"/>
    <p:sldId id="313" r:id="rId19"/>
    <p:sldId id="314" r:id="rId20"/>
    <p:sldId id="290" r:id="rId21"/>
    <p:sldId id="325" r:id="rId22"/>
    <p:sldId id="351" r:id="rId23"/>
    <p:sldId id="349" r:id="rId24"/>
    <p:sldId id="336" r:id="rId25"/>
    <p:sldId id="33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9" autoAdjust="0"/>
  </p:normalViewPr>
  <p:slideViewPr>
    <p:cSldViewPr snapToGrid="0">
      <p:cViewPr varScale="1">
        <p:scale>
          <a:sx n="67" d="100"/>
          <a:sy n="67"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jay.raja\Downloads\Windows%20%20Preference%20FY14%20Forecasts%20-%20US%20with%20scenarios%208-13-1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IN" sz="1000" b="1" i="0" baseline="0" dirty="0">
                <a:solidFill>
                  <a:schemeClr val="tx1"/>
                </a:solidFill>
                <a:effectLst/>
              </a:rPr>
              <a:t>Actual vs. Predicted &amp; Forecast - Brand PI</a:t>
            </a:r>
            <a:endParaRPr lang="en-IN" sz="1000" dirty="0">
              <a:solidFill>
                <a:schemeClr val="tx1"/>
              </a:solidFill>
              <a:effectLst/>
            </a:endParaRPr>
          </a:p>
        </c:rich>
      </c:tx>
      <c:overlay val="0"/>
      <c:spPr>
        <a:noFill/>
        <a:ln>
          <a:noFill/>
        </a:ln>
        <a:effectLst/>
      </c:spPr>
    </c:title>
    <c:autoTitleDeleted val="0"/>
    <c:plotArea>
      <c:layout/>
      <c:lineChart>
        <c:grouping val="standard"/>
        <c:varyColors val="0"/>
        <c:ser>
          <c:idx val="0"/>
          <c:order val="0"/>
          <c:tx>
            <c:strRef>
              <c:f>Backend!$AF$5</c:f>
              <c:strCache>
                <c:ptCount val="1"/>
                <c:pt idx="0">
                  <c:v>Predicted</c:v>
                </c:pt>
              </c:strCache>
            </c:strRef>
          </c:tx>
          <c:spPr>
            <a:ln w="28575" cap="rnd">
              <a:solidFill>
                <a:schemeClr val="accent1"/>
              </a:solidFill>
              <a:round/>
            </a:ln>
            <a:effectLst/>
          </c:spPr>
          <c:marker>
            <c:symbol val="none"/>
          </c:marker>
          <c:cat>
            <c:numRef>
              <c:f>Backend!$B$6:$B$96</c:f>
              <c:numCache>
                <c:formatCode>d\-mmm</c:formatCode>
                <c:ptCount val="91"/>
                <c:pt idx="0">
                  <c:v>41186</c:v>
                </c:pt>
                <c:pt idx="1">
                  <c:v>41193</c:v>
                </c:pt>
                <c:pt idx="2">
                  <c:v>41200</c:v>
                </c:pt>
                <c:pt idx="3">
                  <c:v>41207</c:v>
                </c:pt>
                <c:pt idx="4">
                  <c:v>41214</c:v>
                </c:pt>
                <c:pt idx="5">
                  <c:v>41221</c:v>
                </c:pt>
                <c:pt idx="6">
                  <c:v>41228</c:v>
                </c:pt>
                <c:pt idx="7">
                  <c:v>41235</c:v>
                </c:pt>
                <c:pt idx="8">
                  <c:v>41242</c:v>
                </c:pt>
                <c:pt idx="9">
                  <c:v>41249</c:v>
                </c:pt>
                <c:pt idx="10">
                  <c:v>41256</c:v>
                </c:pt>
                <c:pt idx="11">
                  <c:v>41263</c:v>
                </c:pt>
                <c:pt idx="12">
                  <c:v>41270</c:v>
                </c:pt>
                <c:pt idx="13">
                  <c:v>41277</c:v>
                </c:pt>
                <c:pt idx="14">
                  <c:v>41284</c:v>
                </c:pt>
                <c:pt idx="15">
                  <c:v>41291</c:v>
                </c:pt>
                <c:pt idx="16">
                  <c:v>41298</c:v>
                </c:pt>
                <c:pt idx="17">
                  <c:v>41305</c:v>
                </c:pt>
                <c:pt idx="18">
                  <c:v>41312</c:v>
                </c:pt>
                <c:pt idx="19">
                  <c:v>41319</c:v>
                </c:pt>
                <c:pt idx="20">
                  <c:v>41326</c:v>
                </c:pt>
                <c:pt idx="21">
                  <c:v>41333</c:v>
                </c:pt>
                <c:pt idx="22">
                  <c:v>41340</c:v>
                </c:pt>
                <c:pt idx="23">
                  <c:v>41347</c:v>
                </c:pt>
                <c:pt idx="24">
                  <c:v>41354</c:v>
                </c:pt>
                <c:pt idx="25">
                  <c:v>41361</c:v>
                </c:pt>
                <c:pt idx="26">
                  <c:v>41368</c:v>
                </c:pt>
                <c:pt idx="27">
                  <c:v>41375</c:v>
                </c:pt>
                <c:pt idx="28">
                  <c:v>41382</c:v>
                </c:pt>
                <c:pt idx="29">
                  <c:v>41389</c:v>
                </c:pt>
                <c:pt idx="30">
                  <c:v>41396</c:v>
                </c:pt>
                <c:pt idx="31">
                  <c:v>41403</c:v>
                </c:pt>
                <c:pt idx="32">
                  <c:v>41410</c:v>
                </c:pt>
                <c:pt idx="33">
                  <c:v>41417</c:v>
                </c:pt>
                <c:pt idx="34">
                  <c:v>41424</c:v>
                </c:pt>
                <c:pt idx="35">
                  <c:v>41431</c:v>
                </c:pt>
                <c:pt idx="36">
                  <c:v>41438</c:v>
                </c:pt>
                <c:pt idx="37">
                  <c:v>41445</c:v>
                </c:pt>
                <c:pt idx="38">
                  <c:v>41452</c:v>
                </c:pt>
                <c:pt idx="39">
                  <c:v>41459</c:v>
                </c:pt>
                <c:pt idx="40">
                  <c:v>41466</c:v>
                </c:pt>
                <c:pt idx="41">
                  <c:v>41473</c:v>
                </c:pt>
                <c:pt idx="42">
                  <c:v>41480</c:v>
                </c:pt>
                <c:pt idx="43">
                  <c:v>41487</c:v>
                </c:pt>
                <c:pt idx="44">
                  <c:v>41494</c:v>
                </c:pt>
                <c:pt idx="45">
                  <c:v>41501</c:v>
                </c:pt>
                <c:pt idx="46">
                  <c:v>41508</c:v>
                </c:pt>
                <c:pt idx="47">
                  <c:v>41515</c:v>
                </c:pt>
                <c:pt idx="48">
                  <c:v>41522</c:v>
                </c:pt>
                <c:pt idx="49">
                  <c:v>41529</c:v>
                </c:pt>
                <c:pt idx="50">
                  <c:v>41536</c:v>
                </c:pt>
                <c:pt idx="51">
                  <c:v>41543</c:v>
                </c:pt>
                <c:pt idx="52">
                  <c:v>41550</c:v>
                </c:pt>
                <c:pt idx="53">
                  <c:v>41557</c:v>
                </c:pt>
                <c:pt idx="54">
                  <c:v>41564</c:v>
                </c:pt>
                <c:pt idx="55">
                  <c:v>41571</c:v>
                </c:pt>
                <c:pt idx="56">
                  <c:v>41578</c:v>
                </c:pt>
                <c:pt idx="57">
                  <c:v>41585</c:v>
                </c:pt>
                <c:pt idx="58">
                  <c:v>41592</c:v>
                </c:pt>
                <c:pt idx="59">
                  <c:v>41599</c:v>
                </c:pt>
                <c:pt idx="60">
                  <c:v>41606</c:v>
                </c:pt>
                <c:pt idx="61">
                  <c:v>41613</c:v>
                </c:pt>
                <c:pt idx="62">
                  <c:v>41620</c:v>
                </c:pt>
                <c:pt idx="63">
                  <c:v>41627</c:v>
                </c:pt>
                <c:pt idx="64">
                  <c:v>41634</c:v>
                </c:pt>
                <c:pt idx="65">
                  <c:v>41641</c:v>
                </c:pt>
                <c:pt idx="66">
                  <c:v>41648</c:v>
                </c:pt>
                <c:pt idx="67">
                  <c:v>41655</c:v>
                </c:pt>
                <c:pt idx="68">
                  <c:v>41662</c:v>
                </c:pt>
                <c:pt idx="69">
                  <c:v>41669</c:v>
                </c:pt>
                <c:pt idx="70">
                  <c:v>41676</c:v>
                </c:pt>
                <c:pt idx="71">
                  <c:v>41683</c:v>
                </c:pt>
                <c:pt idx="72">
                  <c:v>41690</c:v>
                </c:pt>
                <c:pt idx="73">
                  <c:v>41697</c:v>
                </c:pt>
                <c:pt idx="74">
                  <c:v>41704</c:v>
                </c:pt>
                <c:pt idx="75">
                  <c:v>41711</c:v>
                </c:pt>
                <c:pt idx="76">
                  <c:v>41718</c:v>
                </c:pt>
                <c:pt idx="77">
                  <c:v>41725</c:v>
                </c:pt>
                <c:pt idx="78">
                  <c:v>41732</c:v>
                </c:pt>
                <c:pt idx="79">
                  <c:v>41739</c:v>
                </c:pt>
                <c:pt idx="80">
                  <c:v>41746</c:v>
                </c:pt>
                <c:pt idx="81">
                  <c:v>41753</c:v>
                </c:pt>
                <c:pt idx="82">
                  <c:v>41760</c:v>
                </c:pt>
                <c:pt idx="83">
                  <c:v>41767</c:v>
                </c:pt>
                <c:pt idx="84">
                  <c:v>41774</c:v>
                </c:pt>
                <c:pt idx="85">
                  <c:v>41781</c:v>
                </c:pt>
                <c:pt idx="86">
                  <c:v>41788</c:v>
                </c:pt>
                <c:pt idx="87">
                  <c:v>41795</c:v>
                </c:pt>
                <c:pt idx="88">
                  <c:v>41802</c:v>
                </c:pt>
                <c:pt idx="89">
                  <c:v>41809</c:v>
                </c:pt>
                <c:pt idx="90">
                  <c:v>41816</c:v>
                </c:pt>
              </c:numCache>
            </c:numRef>
          </c:cat>
          <c:val>
            <c:numRef>
              <c:f>Backend!$AJ$6:$AJ$43</c:f>
              <c:numCache>
                <c:formatCode>General</c:formatCode>
                <c:ptCount val="38"/>
                <c:pt idx="11" formatCode="0%">
                  <c:v>0.398785663567499</c:v>
                </c:pt>
                <c:pt idx="12" formatCode="0%">
                  <c:v>0.39146631988602099</c:v>
                </c:pt>
                <c:pt idx="13" formatCode="0%">
                  <c:v>0.396307616770813</c:v>
                </c:pt>
                <c:pt idx="14" formatCode="0%">
                  <c:v>0.40057311012242303</c:v>
                </c:pt>
                <c:pt idx="15" formatCode="0%">
                  <c:v>0.40230769955062901</c:v>
                </c:pt>
                <c:pt idx="16" formatCode="0%">
                  <c:v>0.42835509085957701</c:v>
                </c:pt>
                <c:pt idx="17" formatCode="0%">
                  <c:v>0.43910263555699097</c:v>
                </c:pt>
                <c:pt idx="18" formatCode="0%">
                  <c:v>0.44971284319154398</c:v>
                </c:pt>
                <c:pt idx="19" formatCode="0%">
                  <c:v>0.43712977330513902</c:v>
                </c:pt>
                <c:pt idx="20" formatCode="0%">
                  <c:v>0.44188443657450299</c:v>
                </c:pt>
                <c:pt idx="21" formatCode="0%">
                  <c:v>0.421867899766805</c:v>
                </c:pt>
                <c:pt idx="22" formatCode="0%">
                  <c:v>0.42131609228130801</c:v>
                </c:pt>
                <c:pt idx="23" formatCode="0%">
                  <c:v>0.41941018781720102</c:v>
                </c:pt>
                <c:pt idx="24" formatCode="0%">
                  <c:v>0.407785253753294</c:v>
                </c:pt>
                <c:pt idx="25" formatCode="0%">
                  <c:v>0.41541231233090697</c:v>
                </c:pt>
                <c:pt idx="26" formatCode="0%">
                  <c:v>0.40299114426834498</c:v>
                </c:pt>
                <c:pt idx="27" formatCode="0%">
                  <c:v>0.41073593688355298</c:v>
                </c:pt>
                <c:pt idx="28" formatCode="0%">
                  <c:v>0.41542131765476398</c:v>
                </c:pt>
                <c:pt idx="29" formatCode="0%">
                  <c:v>0.42651838280203602</c:v>
                </c:pt>
                <c:pt idx="30" formatCode="0%">
                  <c:v>0.43925944055131499</c:v>
                </c:pt>
                <c:pt idx="31" formatCode="0%">
                  <c:v>0.44752639918966097</c:v>
                </c:pt>
                <c:pt idx="32" formatCode="0%">
                  <c:v>0.46206974886920799</c:v>
                </c:pt>
                <c:pt idx="33" formatCode="0%">
                  <c:v>0.44761286333098199</c:v>
                </c:pt>
                <c:pt idx="34" formatCode="0%">
                  <c:v>0.42939402449264003</c:v>
                </c:pt>
                <c:pt idx="35" formatCode="0%">
                  <c:v>0.44262949810950403</c:v>
                </c:pt>
                <c:pt idx="36" formatCode="0%">
                  <c:v>0.43098152724844402</c:v>
                </c:pt>
                <c:pt idx="37" formatCode="0%">
                  <c:v>0.451613602236903</c:v>
                </c:pt>
              </c:numCache>
            </c:numRef>
          </c:val>
          <c:smooth val="0"/>
          <c:extLst>
            <c:ext xmlns:c16="http://schemas.microsoft.com/office/drawing/2014/chart" uri="{C3380CC4-5D6E-409C-BE32-E72D297353CC}">
              <c16:uniqueId val="{00000000-BA34-4201-B77C-7E7620D63D22}"/>
            </c:ext>
          </c:extLst>
        </c:ser>
        <c:ser>
          <c:idx val="1"/>
          <c:order val="1"/>
          <c:tx>
            <c:strRef>
              <c:f>Backend!$AK$5</c:f>
              <c:strCache>
                <c:ptCount val="1"/>
                <c:pt idx="0">
                  <c:v>Actual</c:v>
                </c:pt>
              </c:strCache>
            </c:strRef>
          </c:tx>
          <c:spPr>
            <a:ln w="28575" cap="rnd">
              <a:solidFill>
                <a:srgbClr val="FFC000"/>
              </a:solidFill>
              <a:round/>
            </a:ln>
            <a:effectLst/>
          </c:spPr>
          <c:marker>
            <c:symbol val="none"/>
          </c:marker>
          <c:val>
            <c:numRef>
              <c:f>Backend!$AK$6:$AK$43</c:f>
              <c:numCache>
                <c:formatCode>General</c:formatCode>
                <c:ptCount val="38"/>
                <c:pt idx="3" formatCode="0%">
                  <c:v>0.39801999999999998</c:v>
                </c:pt>
                <c:pt idx="4" formatCode="0%">
                  <c:v>0.39574999999999999</c:v>
                </c:pt>
                <c:pt idx="5" formatCode="0%">
                  <c:v>0.40367999999999998</c:v>
                </c:pt>
                <c:pt idx="6" formatCode="0%">
                  <c:v>0.41637999999999997</c:v>
                </c:pt>
                <c:pt idx="7" formatCode="0%">
                  <c:v>0.43331999999999998</c:v>
                </c:pt>
                <c:pt idx="8" formatCode="0%">
                  <c:v>0.43047999999999997</c:v>
                </c:pt>
                <c:pt idx="9" formatCode="0%">
                  <c:v>0.42136000000000001</c:v>
                </c:pt>
                <c:pt idx="10" formatCode="0%">
                  <c:v>0.42470999999999998</c:v>
                </c:pt>
                <c:pt idx="11" formatCode="0%">
                  <c:v>0.40378999999999998</c:v>
                </c:pt>
                <c:pt idx="12" formatCode="0%">
                  <c:v>0.40072999999999998</c:v>
                </c:pt>
                <c:pt idx="13" formatCode="0%">
                  <c:v>0.39217000000000002</c:v>
                </c:pt>
                <c:pt idx="14" formatCode="0%">
                  <c:v>0.39171</c:v>
                </c:pt>
                <c:pt idx="15" formatCode="0%">
                  <c:v>0.39631</c:v>
                </c:pt>
                <c:pt idx="16" formatCode="0%">
                  <c:v>0.4214</c:v>
                </c:pt>
                <c:pt idx="17" formatCode="0%">
                  <c:v>0.44535000000000002</c:v>
                </c:pt>
                <c:pt idx="18" formatCode="0%">
                  <c:v>0.44986999999999999</c:v>
                </c:pt>
                <c:pt idx="19" formatCode="0%">
                  <c:v>0.44672000000000001</c:v>
                </c:pt>
                <c:pt idx="20" formatCode="0%">
                  <c:v>0.43363000000000002</c:v>
                </c:pt>
                <c:pt idx="21" formatCode="0%">
                  <c:v>0.42294999999999999</c:v>
                </c:pt>
                <c:pt idx="22" formatCode="0%">
                  <c:v>0.41769000000000001</c:v>
                </c:pt>
                <c:pt idx="23" formatCode="0%">
                  <c:v>0.43564000000000003</c:v>
                </c:pt>
                <c:pt idx="24" formatCode="0%">
                  <c:v>0.41559000000000001</c:v>
                </c:pt>
                <c:pt idx="25" formatCode="0%">
                  <c:v>0.41478999999999999</c:v>
                </c:pt>
                <c:pt idx="26" formatCode="0%">
                  <c:v>0.40204000000000001</c:v>
                </c:pt>
                <c:pt idx="27" formatCode="0%">
                  <c:v>0.38983000000000001</c:v>
                </c:pt>
                <c:pt idx="28" formatCode="0%">
                  <c:v>0.41264000000000001</c:v>
                </c:pt>
                <c:pt idx="29" formatCode="0%">
                  <c:v>0.42098000000000002</c:v>
                </c:pt>
                <c:pt idx="30" formatCode="0%">
                  <c:v>0.44539000000000001</c:v>
                </c:pt>
                <c:pt idx="31" formatCode="0%">
                  <c:v>0.44729000000000002</c:v>
                </c:pt>
                <c:pt idx="32" formatCode="0%">
                  <c:v>0.46443000000000001</c:v>
                </c:pt>
                <c:pt idx="33" formatCode="0%">
                  <c:v>0.43576999999999999</c:v>
                </c:pt>
                <c:pt idx="34" formatCode="0%">
                  <c:v>0.43723000000000001</c:v>
                </c:pt>
                <c:pt idx="35" formatCode="0%">
                  <c:v>0.45610000000000001</c:v>
                </c:pt>
                <c:pt idx="36" formatCode="0%">
                  <c:v>0.43118000000000001</c:v>
                </c:pt>
                <c:pt idx="37" formatCode="0%">
                  <c:v>0.47816999999999998</c:v>
                </c:pt>
              </c:numCache>
            </c:numRef>
          </c:val>
          <c:smooth val="0"/>
          <c:extLst>
            <c:ext xmlns:c16="http://schemas.microsoft.com/office/drawing/2014/chart" uri="{C3380CC4-5D6E-409C-BE32-E72D297353CC}">
              <c16:uniqueId val="{00000001-BA34-4201-B77C-7E7620D63D22}"/>
            </c:ext>
          </c:extLst>
        </c:ser>
        <c:ser>
          <c:idx val="2"/>
          <c:order val="2"/>
          <c:tx>
            <c:strRef>
              <c:f>Backend!$AL$5</c:f>
              <c:strCache>
                <c:ptCount val="1"/>
                <c:pt idx="0">
                  <c:v>Forecast</c:v>
                </c:pt>
              </c:strCache>
            </c:strRef>
          </c:tx>
          <c:spPr>
            <a:ln w="28575" cap="rnd">
              <a:solidFill>
                <a:sysClr val="window" lastClr="FFFFFF">
                  <a:lumMod val="50000"/>
                </a:sysClr>
              </a:solidFill>
              <a:prstDash val="sysDash"/>
              <a:round/>
            </a:ln>
            <a:effectLst/>
          </c:spPr>
          <c:marker>
            <c:symbol val="none"/>
          </c:marker>
          <c:val>
            <c:numRef>
              <c:f>Backend!$AL$6:$AL$96</c:f>
              <c:numCache>
                <c:formatCode>General</c:formatCode>
                <c:ptCount val="91"/>
                <c:pt idx="37" formatCode="0%">
                  <c:v>0.451613602236903</c:v>
                </c:pt>
                <c:pt idx="38" formatCode="0%">
                  <c:v>0.44230944307106002</c:v>
                </c:pt>
                <c:pt idx="39" formatCode="0%">
                  <c:v>0.41022166749407901</c:v>
                </c:pt>
                <c:pt idx="40" formatCode="0%">
                  <c:v>0.39248471101946503</c:v>
                </c:pt>
                <c:pt idx="41" formatCode="0%">
                  <c:v>0.38630991874194698</c:v>
                </c:pt>
                <c:pt idx="42" formatCode="0%">
                  <c:v>0.408755927619746</c:v>
                </c:pt>
                <c:pt idx="43" formatCode="0%">
                  <c:v>0.44198827265344598</c:v>
                </c:pt>
                <c:pt idx="44" formatCode="0%">
                  <c:v>0.46383747774943701</c:v>
                </c:pt>
                <c:pt idx="45" formatCode="0%">
                  <c:v>0.45272712384232999</c:v>
                </c:pt>
                <c:pt idx="46" formatCode="0%">
                  <c:v>0.44921960238429498</c:v>
                </c:pt>
                <c:pt idx="47" formatCode="0%">
                  <c:v>0.42758743864770599</c:v>
                </c:pt>
                <c:pt idx="48" formatCode="0%">
                  <c:v>0.42254336310301099</c:v>
                </c:pt>
                <c:pt idx="49" formatCode="0%">
                  <c:v>0.41000663406445798</c:v>
                </c:pt>
                <c:pt idx="50" formatCode="0%">
                  <c:v>0.400920267808278</c:v>
                </c:pt>
                <c:pt idx="51" formatCode="0%">
                  <c:v>0.394334654329071</c:v>
                </c:pt>
                <c:pt idx="52" formatCode="0%">
                  <c:v>0.38956153560649998</c:v>
                </c:pt>
                <c:pt idx="53" formatCode="0%">
                  <c:v>0.38610207622406201</c:v>
                </c:pt>
                <c:pt idx="54" formatCode="0%">
                  <c:v>0.383594730416351</c:v>
                </c:pt>
                <c:pt idx="55" formatCode="0%">
                  <c:v>0.38177745716511502</c:v>
                </c:pt>
                <c:pt idx="56" formatCode="0%">
                  <c:v>0.38046033446927402</c:v>
                </c:pt>
                <c:pt idx="57" formatCode="0%">
                  <c:v>0.37950571072476003</c:v>
                </c:pt>
                <c:pt idx="58" formatCode="0%">
                  <c:v>0.37881381884827198</c:v>
                </c:pt>
                <c:pt idx="59" formatCode="0%">
                  <c:v>0.37831234968673</c:v>
                </c:pt>
                <c:pt idx="60" formatCode="0%">
                  <c:v>0.41789529589362401</c:v>
                </c:pt>
                <c:pt idx="61" formatCode="0%">
                  <c:v>0.42488182165949101</c:v>
                </c:pt>
                <c:pt idx="62" formatCode="0%">
                  <c:v>0.42936055160200098</c:v>
                </c:pt>
                <c:pt idx="63" formatCode="0%">
                  <c:v>0.432704996411306</c:v>
                </c:pt>
                <c:pt idx="64" formatCode="0%">
                  <c:v>0.43328601140483403</c:v>
                </c:pt>
                <c:pt idx="65" formatCode="0%">
                  <c:v>0.43339938280292301</c:v>
                </c:pt>
                <c:pt idx="66" formatCode="0%">
                  <c:v>0.43342194806012502</c:v>
                </c:pt>
                <c:pt idx="67" formatCode="0%">
                  <c:v>0.43342645678311498</c:v>
                </c:pt>
                <c:pt idx="68" formatCode="0%">
                  <c:v>0.43342735835483198</c:v>
                </c:pt>
                <c:pt idx="69" formatCode="0%">
                  <c:v>0.43342753866226202</c:v>
                </c:pt>
                <c:pt idx="70" formatCode="0%">
                  <c:v>0.43342757472347199</c:v>
                </c:pt>
                <c:pt idx="71" formatCode="0%">
                  <c:v>0.43342758193570202</c:v>
                </c:pt>
                <c:pt idx="72" formatCode="0%">
                  <c:v>0.43342758337814802</c:v>
                </c:pt>
                <c:pt idx="73" formatCode="0%">
                  <c:v>0.43224185085500499</c:v>
                </c:pt>
                <c:pt idx="74" formatCode="0%">
                  <c:v>0.43066960080052302</c:v>
                </c:pt>
                <c:pt idx="75" formatCode="0%">
                  <c:v>0.42882436167535298</c:v>
                </c:pt>
                <c:pt idx="76" formatCode="0%">
                  <c:v>0.42665624620683601</c:v>
                </c:pt>
                <c:pt idx="77" formatCode="0%">
                  <c:v>0.426173791306038</c:v>
                </c:pt>
                <c:pt idx="78" formatCode="0%">
                  <c:v>0.42607499244762498</c:v>
                </c:pt>
                <c:pt idx="79" formatCode="0%">
                  <c:v>0.42605513690966801</c:v>
                </c:pt>
                <c:pt idx="80" formatCode="0%">
                  <c:v>0.42605116194260101</c:v>
                </c:pt>
                <c:pt idx="81" formatCode="0%">
                  <c:v>0.42605036679457498</c:v>
                </c:pt>
                <c:pt idx="82" formatCode="0%">
                  <c:v>0.42605020775878399</c:v>
                </c:pt>
                <c:pt idx="83" formatCode="0%">
                  <c:v>0.42605017595137801</c:v>
                </c:pt>
                <c:pt idx="84" formatCode="0%">
                  <c:v>0.42605016958988701</c:v>
                </c:pt>
                <c:pt idx="85" formatCode="0%">
                  <c:v>0.42605016831758902</c:v>
                </c:pt>
                <c:pt idx="86" formatCode="0%">
                  <c:v>0.42663187879257097</c:v>
                </c:pt>
                <c:pt idx="87" formatCode="0%">
                  <c:v>0.42729576517244799</c:v>
                </c:pt>
                <c:pt idx="88" formatCode="0%">
                  <c:v>0.42794683824866903</c:v>
                </c:pt>
                <c:pt idx="89" formatCode="0%">
                  <c:v>0.42857014231570001</c:v>
                </c:pt>
                <c:pt idx="90" formatCode="0%">
                  <c:v>0.42869125624323701</c:v>
                </c:pt>
              </c:numCache>
            </c:numRef>
          </c:val>
          <c:smooth val="0"/>
          <c:extLst>
            <c:ext xmlns:c16="http://schemas.microsoft.com/office/drawing/2014/chart" uri="{C3380CC4-5D6E-409C-BE32-E72D297353CC}">
              <c16:uniqueId val="{00000002-BA34-4201-B77C-7E7620D63D22}"/>
            </c:ext>
          </c:extLst>
        </c:ser>
        <c:dLbls>
          <c:showLegendKey val="0"/>
          <c:showVal val="0"/>
          <c:showCatName val="0"/>
          <c:showSerName val="0"/>
          <c:showPercent val="0"/>
          <c:showBubbleSize val="0"/>
        </c:dLbls>
        <c:smooth val="0"/>
        <c:axId val="364981232"/>
        <c:axId val="229665096"/>
      </c:lineChart>
      <c:dateAx>
        <c:axId val="364981232"/>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665096"/>
        <c:crosses val="autoZero"/>
        <c:auto val="1"/>
        <c:lblOffset val="100"/>
        <c:baseTimeUnit val="days"/>
      </c:dateAx>
      <c:valAx>
        <c:axId val="229665096"/>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981232"/>
        <c:crosses val="autoZero"/>
        <c:crossBetween val="between"/>
      </c:valAx>
      <c:spPr>
        <a:noFill/>
        <a:ln>
          <a:noFill/>
        </a:ln>
        <a:effectLst/>
      </c:spPr>
    </c:plotArea>
    <c:legend>
      <c:legendPos val="t"/>
      <c:layout>
        <c:manualLayout>
          <c:xMode val="edge"/>
          <c:yMode val="edge"/>
          <c:x val="0.187355787606899"/>
          <c:y val="0.113643230542525"/>
          <c:w val="0.62528842478620095"/>
          <c:h val="9.04380748540341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81EBA-A076-4FFC-8968-B74B6216A140}" type="datetimeFigureOut">
              <a:rPr lang="en-US" smtClean="0"/>
              <a:t>8/7/2018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1E1D-0E33-4E39-8C07-8B468157F15D}" type="slidenum">
              <a:rPr lang="en-US" smtClean="0"/>
              <a:t>‹#›</a:t>
            </a:fld>
            <a:endParaRPr lang="en-US"/>
          </a:p>
        </p:txBody>
      </p:sp>
    </p:spTree>
    <p:extLst>
      <p:ext uri="{BB962C8B-B14F-4D97-AF65-F5344CB8AC3E}">
        <p14:creationId xmlns:p14="http://schemas.microsoft.com/office/powerpoint/2010/main" val="146173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4</a:t>
            </a:fld>
            <a:endParaRPr lang="en-US"/>
          </a:p>
        </p:txBody>
      </p:sp>
    </p:spTree>
    <p:extLst>
      <p:ext uri="{BB962C8B-B14F-4D97-AF65-F5344CB8AC3E}">
        <p14:creationId xmlns:p14="http://schemas.microsoft.com/office/powerpoint/2010/main" val="372560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Anup can you update some of the details</a:t>
            </a:r>
          </a:p>
        </p:txBody>
      </p:sp>
      <p:sp>
        <p:nvSpPr>
          <p:cNvPr id="4" name="Slide Number Placeholder 3"/>
          <p:cNvSpPr>
            <a:spLocks noGrp="1"/>
          </p:cNvSpPr>
          <p:nvPr>
            <p:ph type="sldNum" sz="quarter" idx="10"/>
          </p:nvPr>
        </p:nvSpPr>
        <p:spPr/>
        <p:txBody>
          <a:bodyPr/>
          <a:lstStyle/>
          <a:p>
            <a:fld id="{30291E1D-0E33-4E39-8C07-8B468157F15D}" type="slidenum">
              <a:rPr lang="en-US" smtClean="0"/>
              <a:t>5</a:t>
            </a:fld>
            <a:endParaRPr lang="en-US"/>
          </a:p>
        </p:txBody>
      </p:sp>
    </p:spTree>
    <p:extLst>
      <p:ext uri="{BB962C8B-B14F-4D97-AF65-F5344CB8AC3E}">
        <p14:creationId xmlns:p14="http://schemas.microsoft.com/office/powerpoint/2010/main" val="111978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8</a:t>
            </a:fld>
            <a:endParaRPr lang="en-US"/>
          </a:p>
        </p:txBody>
      </p:sp>
    </p:spTree>
    <p:extLst>
      <p:ext uri="{BB962C8B-B14F-4D97-AF65-F5344CB8AC3E}">
        <p14:creationId xmlns:p14="http://schemas.microsoft.com/office/powerpoint/2010/main" val="143631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9</a:t>
            </a:fld>
            <a:endParaRPr lang="en-US"/>
          </a:p>
        </p:txBody>
      </p:sp>
    </p:spTree>
    <p:extLst>
      <p:ext uri="{BB962C8B-B14F-4D97-AF65-F5344CB8AC3E}">
        <p14:creationId xmlns:p14="http://schemas.microsoft.com/office/powerpoint/2010/main" val="273238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11</a:t>
            </a:fld>
            <a:endParaRPr lang="en-US"/>
          </a:p>
        </p:txBody>
      </p:sp>
    </p:spTree>
    <p:extLst>
      <p:ext uri="{BB962C8B-B14F-4D97-AF65-F5344CB8AC3E}">
        <p14:creationId xmlns:p14="http://schemas.microsoft.com/office/powerpoint/2010/main" val="355291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13</a:t>
            </a:fld>
            <a:endParaRPr lang="en-US"/>
          </a:p>
        </p:txBody>
      </p:sp>
    </p:spTree>
    <p:extLst>
      <p:ext uri="{BB962C8B-B14F-4D97-AF65-F5344CB8AC3E}">
        <p14:creationId xmlns:p14="http://schemas.microsoft.com/office/powerpoint/2010/main" val="344469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17</a:t>
            </a:fld>
            <a:endParaRPr lang="en-US"/>
          </a:p>
        </p:txBody>
      </p:sp>
    </p:spTree>
    <p:extLst>
      <p:ext uri="{BB962C8B-B14F-4D97-AF65-F5344CB8AC3E}">
        <p14:creationId xmlns:p14="http://schemas.microsoft.com/office/powerpoint/2010/main" val="217631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a:p>
        </p:txBody>
      </p:sp>
    </p:spTree>
    <p:extLst>
      <p:ext uri="{BB962C8B-B14F-4D97-AF65-F5344CB8AC3E}">
        <p14:creationId xmlns:p14="http://schemas.microsoft.com/office/powerpoint/2010/main" val="1181429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29573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7C4-83AE-4983-8668-CA3B2B663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CD0D9-E57F-4F00-8796-A314F5B6F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9295-8179-4208-B3F2-013E1495B584}"/>
              </a:ext>
            </a:extLst>
          </p:cNvPr>
          <p:cNvSpPr>
            <a:spLocks noGrp="1"/>
          </p:cNvSpPr>
          <p:nvPr>
            <p:ph type="dt" sz="half" idx="10"/>
          </p:nvPr>
        </p:nvSpPr>
        <p:spPr/>
        <p:txBody>
          <a:bodyPr/>
          <a:lstStyle/>
          <a:p>
            <a:fld id="{662FDFDC-827C-4562-953A-27F6543BA566}" type="datetimeFigureOut">
              <a:rPr lang="en-US" smtClean="0"/>
              <a:t>8/7/2018</a:t>
            </a:fld>
            <a:endParaRPr lang="en-US"/>
          </a:p>
        </p:txBody>
      </p:sp>
      <p:sp>
        <p:nvSpPr>
          <p:cNvPr id="5" name="Footer Placeholder 4">
            <a:extLst>
              <a:ext uri="{FF2B5EF4-FFF2-40B4-BE49-F238E27FC236}">
                <a16:creationId xmlns:a16="http://schemas.microsoft.com/office/drawing/2014/main" id="{6DF8AFE3-8C5D-4A94-9CCE-52821543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1D329-40CD-4A1E-AB91-1F8FA27F3C9B}"/>
              </a:ext>
            </a:extLst>
          </p:cNvPr>
          <p:cNvSpPr>
            <a:spLocks noGrp="1"/>
          </p:cNvSpPr>
          <p:nvPr>
            <p:ph type="sldNum" sz="quarter" idx="12"/>
          </p:nvPr>
        </p:nvSpPr>
        <p:spPr/>
        <p:txBody>
          <a:bodyPr/>
          <a:lstStyle/>
          <a:p>
            <a:fld id="{B6EB2BA4-3C27-4A19-9DD1-BCE56F6BAA6C}" type="slidenum">
              <a:rPr lang="en-US" smtClean="0"/>
              <a:t>‹#›</a:t>
            </a:fld>
            <a:endParaRPr lang="en-US"/>
          </a:p>
        </p:txBody>
      </p:sp>
    </p:spTree>
    <p:extLst>
      <p:ext uri="{BB962C8B-B14F-4D97-AF65-F5344CB8AC3E}">
        <p14:creationId xmlns:p14="http://schemas.microsoft.com/office/powerpoint/2010/main" val="4155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609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96549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1128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243869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68470006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6320686"/>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7225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6191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788256739"/>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402527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0856-5D99-4A1A-8368-9F706B5A7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1D7313-8D06-4868-B8B7-9F5212463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154C2-B0EB-43AE-AC7F-B9541B132A30}"/>
              </a:ext>
            </a:extLst>
          </p:cNvPr>
          <p:cNvSpPr>
            <a:spLocks noGrp="1"/>
          </p:cNvSpPr>
          <p:nvPr>
            <p:ph type="dt" sz="half" idx="10"/>
          </p:nvPr>
        </p:nvSpPr>
        <p:spPr/>
        <p:txBody>
          <a:bodyPr/>
          <a:lstStyle/>
          <a:p>
            <a:fld id="{662FDFDC-827C-4562-953A-27F6543BA566}" type="datetimeFigureOut">
              <a:rPr lang="en-US" smtClean="0"/>
              <a:t>8/7/2018</a:t>
            </a:fld>
            <a:endParaRPr lang="en-US"/>
          </a:p>
        </p:txBody>
      </p:sp>
      <p:sp>
        <p:nvSpPr>
          <p:cNvPr id="5" name="Footer Placeholder 4">
            <a:extLst>
              <a:ext uri="{FF2B5EF4-FFF2-40B4-BE49-F238E27FC236}">
                <a16:creationId xmlns:a16="http://schemas.microsoft.com/office/drawing/2014/main" id="{D4365A91-8A7C-4A6A-AFC1-AF06C53A2732}"/>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E7B2F1E-61BC-47B5-8DDC-731266451CC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3018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3033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57790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534578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25584433"/>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499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88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66422535"/>
      </p:ext>
    </p:extLst>
  </p:cSld>
  <p:clrMapOvr>
    <a:masterClrMapping/>
  </p:clrMapOvr>
  <p:extLst mod="1">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6EB2BA4-3C27-4A19-9DD1-BCE56F6BAA6C}" type="slidenum">
              <a:rPr lang="en-US" smtClean="0"/>
              <a:t>‹#›</a:t>
            </a:fld>
            <a:endParaRPr lang="en-US"/>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973290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0941724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chart" Target="../charts/chart1.xml"/><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4.wdp"/><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4.jpeg"/><Relationship Id="rId5" Type="http://schemas.openxmlformats.org/officeDocument/2006/relationships/image" Target="../media/image69.png"/><Relationship Id="rId15" Type="http://schemas.openxmlformats.org/officeDocument/2006/relationships/image" Target="../media/image77.png"/><Relationship Id="rId10" Type="http://schemas.microsoft.com/office/2007/relationships/hdphoto" Target="../media/hdphoto3.wdp"/><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hyperlink" Target="https://appsource.microsoft.com/en-us/product/cortana-intelligence/latentview.latentview-maf"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146F-1B6F-438C-9315-B34D3EA8883F}"/>
              </a:ext>
            </a:extLst>
          </p:cNvPr>
          <p:cNvSpPr>
            <a:spLocks noGrp="1"/>
          </p:cNvSpPr>
          <p:nvPr>
            <p:ph type="title"/>
          </p:nvPr>
        </p:nvSpPr>
        <p:spPr>
          <a:xfrm>
            <a:off x="632225" y="1146652"/>
            <a:ext cx="8886861" cy="618564"/>
          </a:xfrm>
        </p:spPr>
        <p:txBody>
          <a:bodyPr/>
          <a:lstStyle/>
          <a:p>
            <a:r>
              <a:rPr lang="en-IN" dirty="0">
                <a:latin typeface="Segoe UI" panose="020B0502040204020203" pitchFamily="34" charset="0"/>
                <a:cs typeface="Segoe UI" panose="020B0502040204020203" pitchFamily="34" charset="0"/>
              </a:rPr>
              <a:t>LatentView Proposal - ADE Data on Demand </a:t>
            </a:r>
            <a:br>
              <a:rPr lang="en-IN" dirty="0">
                <a:latin typeface="Segoe UI" panose="020B0502040204020203" pitchFamily="34" charset="0"/>
                <a:cs typeface="Segoe UI" panose="020B0502040204020203" pitchFamily="34" charset="0"/>
              </a:rPr>
            </a:br>
            <a:br>
              <a:rPr lang="en-IN"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7" name="Content Placeholder 6">
            <a:extLst>
              <a:ext uri="{FF2B5EF4-FFF2-40B4-BE49-F238E27FC236}">
                <a16:creationId xmlns:a16="http://schemas.microsoft.com/office/drawing/2014/main" id="{6C806B0E-703C-42D7-84DF-BFAF16D983FA}"/>
              </a:ext>
            </a:extLst>
          </p:cNvPr>
          <p:cNvSpPr>
            <a:spLocks noGrp="1"/>
          </p:cNvSpPr>
          <p:nvPr>
            <p:ph sz="quarter" idx="13"/>
          </p:nvPr>
        </p:nvSpPr>
        <p:spPr/>
        <p:txBody>
          <a:bodyPr/>
          <a:lstStyle/>
          <a:p>
            <a:r>
              <a:rPr lang="en-IN" dirty="0">
                <a:latin typeface="Segoe UI" panose="020B0502040204020203" pitchFamily="34" charset="0"/>
                <a:cs typeface="Segoe UI" panose="020B0502040204020203" pitchFamily="34" charset="0"/>
              </a:rPr>
              <a:t>Aug 2018</a:t>
            </a:r>
            <a:endParaRPr lang="en-US" dirty="0"/>
          </a:p>
        </p:txBody>
      </p:sp>
      <p:pic>
        <p:nvPicPr>
          <p:cNvPr id="8" name="Picture 2" descr="Image result for walmart">
            <a:extLst>
              <a:ext uri="{FF2B5EF4-FFF2-40B4-BE49-F238E27FC236}">
                <a16:creationId xmlns:a16="http://schemas.microsoft.com/office/drawing/2014/main" id="{42FFD371-0AD6-447E-80BD-C8C2FA1689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343" y="5241945"/>
            <a:ext cx="3418577" cy="104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9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p:txBody>
          <a:bodyPr/>
          <a:lstStyle/>
          <a:p>
            <a:pPr defTabSz="1210112"/>
            <a:r>
              <a:rPr lang="en-IN" dirty="0">
                <a:solidFill>
                  <a:srgbClr val="FFFFFF"/>
                </a:solidFill>
                <a:latin typeface="Segoe UI"/>
                <a:cs typeface="Segoe UI"/>
              </a:rPr>
              <a:t>Key Asks For Project Delivery</a:t>
            </a:r>
          </a:p>
        </p:txBody>
      </p:sp>
    </p:spTree>
    <p:extLst>
      <p:ext uri="{BB962C8B-B14F-4D97-AF65-F5344CB8AC3E}">
        <p14:creationId xmlns:p14="http://schemas.microsoft.com/office/powerpoint/2010/main" val="327468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Key Asks For Project Delivery</a:t>
            </a:r>
          </a:p>
        </p:txBody>
      </p:sp>
      <p:sp>
        <p:nvSpPr>
          <p:cNvPr id="32" name="TextBox 31">
            <a:extLst>
              <a:ext uri="{FF2B5EF4-FFF2-40B4-BE49-F238E27FC236}">
                <a16:creationId xmlns:a16="http://schemas.microsoft.com/office/drawing/2014/main" id="{06E6793E-3E26-B340-91BE-8A077942A079}"/>
              </a:ext>
            </a:extLst>
          </p:cNvPr>
          <p:cNvSpPr txBox="1"/>
          <p:nvPr/>
        </p:nvSpPr>
        <p:spPr>
          <a:xfrm>
            <a:off x="424070" y="1173097"/>
            <a:ext cx="10445488"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Transition team required for on–going implementation sprints from POC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Leverage code &amp; design from POC phase to minimize lead time to production</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Perform due diligence and discovery to identify business specific reporting requirements</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Identify corresponding data sources to meet business requirements </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Review existing data transformations to accommodate changes required</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Code &amp; Process documentation for effective knowledge transfer</a:t>
            </a:r>
          </a:p>
          <a:p>
            <a:pPr marL="342900"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Propose an extensible solution for diverse analytical workloads at scale</a:t>
            </a:r>
          </a:p>
        </p:txBody>
      </p:sp>
      <p:sp>
        <p:nvSpPr>
          <p:cNvPr id="33" name="TextBox 32">
            <a:extLst>
              <a:ext uri="{FF2B5EF4-FFF2-40B4-BE49-F238E27FC236}">
                <a16:creationId xmlns:a16="http://schemas.microsoft.com/office/drawing/2014/main" id="{D11B8081-F7C7-EA4F-87C9-846ACABF0CBB}"/>
              </a:ext>
            </a:extLst>
          </p:cNvPr>
          <p:cNvSpPr txBox="1"/>
          <p:nvPr/>
        </p:nvSpPr>
        <p:spPr>
          <a:xfrm>
            <a:off x="424070" y="4125689"/>
            <a:ext cx="8613255" cy="1631216"/>
          </a:xfrm>
          <a:prstGeom prst="rect">
            <a:avLst/>
          </a:prstGeom>
          <a:noFill/>
        </p:spPr>
        <p:txBody>
          <a:bodyPr wrap="none" rtlCol="0">
            <a:spAutoFit/>
          </a:bodyPr>
          <a:lstStyle/>
          <a:p>
            <a:r>
              <a:rPr lang="en-US" sz="2000" b="1" dirty="0">
                <a:solidFill>
                  <a:schemeClr val="tx2"/>
                </a:solidFill>
                <a:latin typeface="Arial" panose="020B0604020202020204" pitchFamily="34" charset="0"/>
                <a:cs typeface="Arial" panose="020B0604020202020204" pitchFamily="34" charset="0"/>
              </a:rPr>
              <a:t>Walmart Team to support on</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Access to appropriate systems and services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Help evaluate reporting requirements and mapping to data sources</a:t>
            </a:r>
          </a:p>
          <a:p>
            <a:pPr marL="800100" lvl="1" indent="-342900">
              <a:buFont typeface="Wingdings" panose="05000000000000000000" pitchFamily="2" charset="2"/>
              <a:buChar char="q"/>
            </a:pPr>
            <a:r>
              <a:rPr lang="en-US" sz="2000" dirty="0">
                <a:solidFill>
                  <a:schemeClr val="tx2"/>
                </a:solidFill>
                <a:latin typeface="Arial" panose="020B0604020202020204" pitchFamily="34" charset="0"/>
                <a:cs typeface="Arial" panose="020B0604020202020204" pitchFamily="34" charset="0"/>
              </a:rPr>
              <a:t>Support in setting up, deployment, testing and productionizing work</a:t>
            </a:r>
          </a:p>
          <a:p>
            <a:pPr marL="342900" indent="-342900">
              <a:buFont typeface="Wingdings" panose="05000000000000000000" pitchFamily="2" charset="2"/>
              <a:buChar char="q"/>
            </a:pPr>
            <a:endParaRPr lang="en-US" sz="2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288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p:txBody>
          <a:bodyPr/>
          <a:lstStyle/>
          <a:p>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160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IN" dirty="0"/>
              <a:t>Project Timelines</a:t>
            </a:r>
            <a:endParaRPr lang="en-US" dirty="0"/>
          </a:p>
        </p:txBody>
      </p:sp>
      <p:graphicFrame>
        <p:nvGraphicFramePr>
          <p:cNvPr id="26" name="Table 25">
            <a:extLst>
              <a:ext uri="{FF2B5EF4-FFF2-40B4-BE49-F238E27FC236}">
                <a16:creationId xmlns:a16="http://schemas.microsoft.com/office/drawing/2014/main" id="{21FE79DF-9056-B34C-9DE8-34D221067D79}"/>
              </a:ext>
            </a:extLst>
          </p:cNvPr>
          <p:cNvGraphicFramePr>
            <a:graphicFrameLocks noGrp="1"/>
          </p:cNvGraphicFramePr>
          <p:nvPr>
            <p:extLst>
              <p:ext uri="{D42A27DB-BD31-4B8C-83A1-F6EECF244321}">
                <p14:modId xmlns:p14="http://schemas.microsoft.com/office/powerpoint/2010/main" val="2965458623"/>
              </p:ext>
            </p:extLst>
          </p:nvPr>
        </p:nvGraphicFramePr>
        <p:xfrm>
          <a:off x="1760018" y="1148717"/>
          <a:ext cx="10227852" cy="4776205"/>
        </p:xfrm>
        <a:graphic>
          <a:graphicData uri="http://schemas.openxmlformats.org/drawingml/2006/table">
            <a:tbl>
              <a:tblPr/>
              <a:tblGrid>
                <a:gridCol w="3256216">
                  <a:extLst>
                    <a:ext uri="{9D8B030D-6E8A-4147-A177-3AD203B41FA5}">
                      <a16:colId xmlns:a16="http://schemas.microsoft.com/office/drawing/2014/main" val="2626372700"/>
                    </a:ext>
                  </a:extLst>
                </a:gridCol>
                <a:gridCol w="497974">
                  <a:extLst>
                    <a:ext uri="{9D8B030D-6E8A-4147-A177-3AD203B41FA5}">
                      <a16:colId xmlns:a16="http://schemas.microsoft.com/office/drawing/2014/main" val="1112131166"/>
                    </a:ext>
                  </a:extLst>
                </a:gridCol>
                <a:gridCol w="497974">
                  <a:extLst>
                    <a:ext uri="{9D8B030D-6E8A-4147-A177-3AD203B41FA5}">
                      <a16:colId xmlns:a16="http://schemas.microsoft.com/office/drawing/2014/main" val="2986208786"/>
                    </a:ext>
                  </a:extLst>
                </a:gridCol>
                <a:gridCol w="497974">
                  <a:extLst>
                    <a:ext uri="{9D8B030D-6E8A-4147-A177-3AD203B41FA5}">
                      <a16:colId xmlns:a16="http://schemas.microsoft.com/office/drawing/2014/main" val="2695273454"/>
                    </a:ext>
                  </a:extLst>
                </a:gridCol>
                <a:gridCol w="497974">
                  <a:extLst>
                    <a:ext uri="{9D8B030D-6E8A-4147-A177-3AD203B41FA5}">
                      <a16:colId xmlns:a16="http://schemas.microsoft.com/office/drawing/2014/main" val="2169874810"/>
                    </a:ext>
                  </a:extLst>
                </a:gridCol>
                <a:gridCol w="497974">
                  <a:extLst>
                    <a:ext uri="{9D8B030D-6E8A-4147-A177-3AD203B41FA5}">
                      <a16:colId xmlns:a16="http://schemas.microsoft.com/office/drawing/2014/main" val="3816431719"/>
                    </a:ext>
                  </a:extLst>
                </a:gridCol>
                <a:gridCol w="497974">
                  <a:extLst>
                    <a:ext uri="{9D8B030D-6E8A-4147-A177-3AD203B41FA5}">
                      <a16:colId xmlns:a16="http://schemas.microsoft.com/office/drawing/2014/main" val="2242944860"/>
                    </a:ext>
                  </a:extLst>
                </a:gridCol>
                <a:gridCol w="497974">
                  <a:extLst>
                    <a:ext uri="{9D8B030D-6E8A-4147-A177-3AD203B41FA5}">
                      <a16:colId xmlns:a16="http://schemas.microsoft.com/office/drawing/2014/main" val="1418689352"/>
                    </a:ext>
                  </a:extLst>
                </a:gridCol>
                <a:gridCol w="497974">
                  <a:extLst>
                    <a:ext uri="{9D8B030D-6E8A-4147-A177-3AD203B41FA5}">
                      <a16:colId xmlns:a16="http://schemas.microsoft.com/office/drawing/2014/main" val="3549264282"/>
                    </a:ext>
                  </a:extLst>
                </a:gridCol>
                <a:gridCol w="497974">
                  <a:extLst>
                    <a:ext uri="{9D8B030D-6E8A-4147-A177-3AD203B41FA5}">
                      <a16:colId xmlns:a16="http://schemas.microsoft.com/office/drawing/2014/main" val="3133847118"/>
                    </a:ext>
                  </a:extLst>
                </a:gridCol>
                <a:gridCol w="497974">
                  <a:extLst>
                    <a:ext uri="{9D8B030D-6E8A-4147-A177-3AD203B41FA5}">
                      <a16:colId xmlns:a16="http://schemas.microsoft.com/office/drawing/2014/main" val="38536177"/>
                    </a:ext>
                  </a:extLst>
                </a:gridCol>
                <a:gridCol w="497974">
                  <a:extLst>
                    <a:ext uri="{9D8B030D-6E8A-4147-A177-3AD203B41FA5}">
                      <a16:colId xmlns:a16="http://schemas.microsoft.com/office/drawing/2014/main" val="2864246612"/>
                    </a:ext>
                  </a:extLst>
                </a:gridCol>
                <a:gridCol w="497974">
                  <a:extLst>
                    <a:ext uri="{9D8B030D-6E8A-4147-A177-3AD203B41FA5}">
                      <a16:colId xmlns:a16="http://schemas.microsoft.com/office/drawing/2014/main" val="2027053549"/>
                    </a:ext>
                  </a:extLst>
                </a:gridCol>
                <a:gridCol w="497974">
                  <a:extLst>
                    <a:ext uri="{9D8B030D-6E8A-4147-A177-3AD203B41FA5}">
                      <a16:colId xmlns:a16="http://schemas.microsoft.com/office/drawing/2014/main" val="712359106"/>
                    </a:ext>
                  </a:extLst>
                </a:gridCol>
                <a:gridCol w="497974">
                  <a:extLst>
                    <a:ext uri="{9D8B030D-6E8A-4147-A177-3AD203B41FA5}">
                      <a16:colId xmlns:a16="http://schemas.microsoft.com/office/drawing/2014/main" val="2629693254"/>
                    </a:ext>
                  </a:extLst>
                </a:gridCol>
              </a:tblGrid>
              <a:tr h="215368">
                <a:tc rowSpan="3">
                  <a:txBody>
                    <a:bodyPr/>
                    <a:lstStyle/>
                    <a:p>
                      <a:pPr algn="ctr" rtl="0" fontAlgn="ctr"/>
                      <a:r>
                        <a:rPr lang="en-US" sz="14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14">
                  <a:txBody>
                    <a:bodyPr/>
                    <a:lstStyle/>
                    <a:p>
                      <a:pPr algn="l" rtl="0" fontAlgn="ctr"/>
                      <a:r>
                        <a:rPr lang="en-US" sz="900" b="1" i="0" u="none" strike="noStrike" dirty="0">
                          <a:solidFill>
                            <a:srgbClr val="FFFFFF"/>
                          </a:solidFill>
                          <a:effectLst/>
                          <a:latin typeface="Calibri" panose="020F0502020204030204" pitchFamily="34" charset="0"/>
                        </a:rPr>
                        <a:t>                                                                                                              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907011"/>
                  </a:ext>
                </a:extLst>
              </a:tr>
              <a:tr h="215368">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a16="http://schemas.microsoft.com/office/drawing/2014/main" val="940859956"/>
                  </a:ext>
                </a:extLst>
              </a:tr>
              <a:tr h="201906">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a16="http://schemas.microsoft.com/office/drawing/2014/main" val="2631021193"/>
                  </a:ext>
                </a:extLst>
              </a:tr>
              <a:tr h="201906">
                <a:tc>
                  <a:txBody>
                    <a:bodyPr/>
                    <a:lstStyle/>
                    <a:p>
                      <a:pPr algn="l" fontAlgn="ctr"/>
                      <a:r>
                        <a:rPr lang="en-US" sz="900" b="0" i="0" u="none" strike="noStrike" dirty="0">
                          <a:solidFill>
                            <a:schemeClr val="accent5">
                              <a:lumMod val="75000"/>
                            </a:schemeClr>
                          </a:solidFill>
                          <a:effectLst/>
                          <a:latin typeface="Calibri" panose="020F0502020204030204" pitchFamily="34" charset="0"/>
                        </a:rPr>
                        <a:t>Access set up for onsite and offshore to Azure system and services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tc rowSpan="7"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hMerge="1">
                  <a:txBody>
                    <a:bodyPr/>
                    <a:lstStyle/>
                    <a:p>
                      <a:endParaRPr lang="en-US"/>
                    </a:p>
                  </a:txBody>
                  <a:tcPr/>
                </a:tc>
                <a:extLst>
                  <a:ext uri="{0D108BD9-81ED-4DB2-BD59-A6C34878D82A}">
                    <a16:rowId xmlns:a16="http://schemas.microsoft.com/office/drawing/2014/main" val="2510278515"/>
                  </a:ext>
                </a:extLst>
              </a:tr>
              <a:tr h="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Reporting requirements  and required data model , Access control lists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67559973"/>
                  </a:ext>
                </a:extLst>
              </a:tr>
              <a:tr h="0">
                <a:tc vMerge="1">
                  <a:txBody>
                    <a:bodyPr/>
                    <a:lstStyle/>
                    <a:p>
                      <a:endParaRPr lang="en-US"/>
                    </a:p>
                  </a:txBody>
                  <a:tcPr/>
                </a:tc>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82049366"/>
                  </a:ext>
                </a:extLst>
              </a:tr>
              <a:tr h="186650">
                <a:tc vMerge="1">
                  <a:txBody>
                    <a:bodyPr/>
                    <a:lstStyle/>
                    <a:p>
                      <a:endParaRPr lang="en-US"/>
                    </a:p>
                  </a:txBody>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70872623"/>
                  </a:ext>
                </a:extLst>
              </a:tr>
              <a:tr h="27130">
                <a:tc rowSpan="3">
                  <a:txBody>
                    <a:bodyPr/>
                    <a:lstStyle/>
                    <a:p>
                      <a:pPr algn="l" fontAlgn="ctr"/>
                      <a:r>
                        <a:rPr lang="en-US" sz="900" b="0" i="0" u="none" strike="noStrike" dirty="0">
                          <a:solidFill>
                            <a:schemeClr val="accent5">
                              <a:lumMod val="75000"/>
                            </a:schemeClr>
                          </a:solidFill>
                          <a:effectLst/>
                          <a:latin typeface="Calibri" panose="020F0502020204030204" pitchFamily="34" charset="0"/>
                        </a:rPr>
                        <a:t>Identify data sources , limitations and  optimizations for internal review</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extLst>
                  <a:ext uri="{0D108BD9-81ED-4DB2-BD59-A6C34878D82A}">
                    <a16:rowId xmlns:a16="http://schemas.microsoft.com/office/drawing/2014/main" val="3302667553"/>
                  </a:ext>
                </a:extLst>
              </a:tr>
              <a:tr h="0">
                <a:tc vMerge="1">
                  <a:txBody>
                    <a:bodyPr/>
                    <a:lstStyle/>
                    <a:p>
                      <a:endParaRPr lang="en-US"/>
                    </a:p>
                  </a:txBody>
                  <a:tcPr/>
                </a:tc>
                <a:tc vMerge="1">
                  <a:txBody>
                    <a:bodyPr/>
                    <a:lstStyle/>
                    <a:p>
                      <a:endParaRPr lang="en-US"/>
                    </a:p>
                  </a:txBody>
                  <a:tcPr/>
                </a:tc>
                <a:tc rowSpan="2">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909934885"/>
                  </a:ext>
                </a:extLst>
              </a:tr>
              <a:tr h="217162">
                <a:tc vMerge="1">
                  <a:txBody>
                    <a:bodyPr/>
                    <a:lstStyle/>
                    <a:p>
                      <a:endParaRPr lang="en-US"/>
                    </a:p>
                  </a:txBody>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28993839"/>
                  </a:ext>
                </a:extLst>
              </a:tr>
              <a:tr h="294671">
                <a:tc>
                  <a:txBody>
                    <a:bodyPr/>
                    <a:lstStyle/>
                    <a:p>
                      <a:pPr algn="l" fontAlgn="ctr"/>
                      <a:r>
                        <a:rPr lang="en-US" sz="900" b="0" i="0" u="none" strike="noStrike" dirty="0">
                          <a:solidFill>
                            <a:srgbClr val="0070C0"/>
                          </a:solidFill>
                          <a:effectLst/>
                          <a:latin typeface="Calibri" panose="020F0502020204030204" pitchFamily="34" charset="0"/>
                        </a:rPr>
                        <a:t>Reporting  dashboard wireframe  &amp; review with test data</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gridSpan="2">
                  <a:txBody>
                    <a:bodyPr/>
                    <a:lstStyle/>
                    <a:p>
                      <a:pPr algn="ctr" rtl="0" fontAlgn="ctr"/>
                      <a:r>
                        <a:rPr lang="en-US" sz="1000" b="0" i="0" u="none" strike="noStrike" dirty="0">
                          <a:solidFill>
                            <a:schemeClr val="tx2"/>
                          </a:solidFill>
                          <a:effectLst/>
                          <a:latin typeface="Segoe UI" panose="020B0502040204020203"/>
                        </a:rPr>
                        <a:t>4 data sources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chemeClr val="tx2"/>
                        </a:solidFill>
                        <a:effectLst/>
                        <a:latin typeface="Segoe UI" panose="020B0502040204020203"/>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p>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4 data sources</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2"/>
                          </a:solidFill>
                          <a:effectLst/>
                          <a:latin typeface="Segoe UI" panose="020B0502040204020203"/>
                        </a:rPr>
                        <a:t>Additional data enhancements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endParaRPr lang="en-US" dirty="0"/>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a16="http://schemas.microsoft.com/office/drawing/2014/main" val="1551548263"/>
                  </a:ext>
                </a:extLst>
              </a:tr>
              <a:tr h="294671">
                <a:tc>
                  <a:txBody>
                    <a:bodyPr/>
                    <a:lstStyle/>
                    <a:p>
                      <a:pPr algn="l" fontAlgn="ctr"/>
                      <a:r>
                        <a:rPr lang="en-US" sz="900" b="0" i="0" u="none" strike="noStrike" dirty="0">
                          <a:solidFill>
                            <a:srgbClr val="0070C0"/>
                          </a:solidFill>
                          <a:effectLst/>
                          <a:latin typeface="Calibri" panose="020F0502020204030204" pitchFamily="34" charset="0"/>
                        </a:rPr>
                        <a:t>Design data pipelines for all required sources, customizations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extLst>
                  <a:ext uri="{0D108BD9-81ED-4DB2-BD59-A6C34878D82A}">
                    <a16:rowId xmlns:a16="http://schemas.microsoft.com/office/drawing/2014/main" val="4248148832"/>
                  </a:ext>
                </a:extLst>
              </a:tr>
              <a:tr h="294671">
                <a:tc>
                  <a:txBody>
                    <a:bodyPr/>
                    <a:lstStyle/>
                    <a:p>
                      <a:pPr algn="l" fontAlgn="ctr"/>
                      <a:r>
                        <a:rPr lang="en-US" sz="900" b="0" i="0" u="none" strike="noStrike" dirty="0">
                          <a:solidFill>
                            <a:srgbClr val="0070C0"/>
                          </a:solidFill>
                          <a:effectLst/>
                          <a:latin typeface="Calibri" panose="020F0502020204030204" pitchFamily="34" charset="0"/>
                        </a:rPr>
                        <a:t>SLA bound Pipeline Orchestration &amp; Dependency Management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80476148"/>
                  </a:ext>
                </a:extLst>
              </a:tr>
              <a:tr h="255748">
                <a:tc>
                  <a:txBody>
                    <a:bodyPr/>
                    <a:lstStyle/>
                    <a:p>
                      <a:pPr algn="l" fontAlgn="ctr"/>
                      <a:r>
                        <a:rPr lang="en-US" sz="9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fontAlgn="ctr"/>
                      <a:r>
                        <a:rPr lang="en-US" sz="1000" b="0" i="0" u="none" strike="noStrike" dirty="0">
                          <a:solidFill>
                            <a:srgbClr val="37464D"/>
                          </a:solidFill>
                          <a:effectLst/>
                          <a:latin typeface="Arial" panose="020B0604020202020204" pitchFamily="34" charset="0"/>
                        </a:rPr>
                        <a:t>Review Path to Production</a:t>
                      </a: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pPr algn="ctr" rtl="0" fontAlgn="ctr"/>
                      <a:r>
                        <a:rPr lang="en-US" sz="1000" b="0" i="0" u="none" strike="noStrike" dirty="0">
                          <a:solidFill>
                            <a:srgbClr val="37464D"/>
                          </a:solidFill>
                          <a:effectLst/>
                          <a:latin typeface="Arial" panose="020B0604020202020204" pitchFamily="34" charset="0"/>
                        </a:rPr>
                        <a:t>Review and Production Rollout</a:t>
                      </a:r>
                      <a:endParaRPr lang="en-US" sz="10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a16="http://schemas.microsoft.com/office/drawing/2014/main" val="3156732190"/>
                  </a:ext>
                </a:extLst>
              </a:tr>
              <a:tr h="255748">
                <a:tc>
                  <a:txBody>
                    <a:bodyPr/>
                    <a:lstStyle/>
                    <a:p>
                      <a:pPr algn="l" fontAlgn="ctr"/>
                      <a:r>
                        <a:rPr lang="en-US" sz="900" b="0" i="0" u="none" strike="noStrike" dirty="0">
                          <a:solidFill>
                            <a:srgbClr val="283439"/>
                          </a:solidFill>
                          <a:effectLst/>
                          <a:latin typeface="Calibri" panose="020F0502020204030204" pitchFamily="34" charset="0"/>
                        </a:rPr>
                        <a:t>Capturing  data in a staging environment &amp; data mart in optimized formats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solidFill>
                      <a:srgbClr val="7A94A0"/>
                    </a:solidFill>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8129637"/>
                  </a:ext>
                </a:extLst>
              </a:tr>
              <a:tr h="417030">
                <a:tc>
                  <a:txBody>
                    <a:bodyPr/>
                    <a:lstStyle/>
                    <a:p>
                      <a:pPr algn="l" fontAlgn="ctr"/>
                      <a:r>
                        <a:rPr lang="en-US" sz="900" b="0" i="0" u="none" strike="noStrike" dirty="0">
                          <a:solidFill>
                            <a:srgbClr val="283439"/>
                          </a:solidFill>
                          <a:effectLst/>
                          <a:latin typeface="Calibri" panose="020F0502020204030204" pitchFamily="34" charset="0"/>
                        </a:rPr>
                        <a:t>Aggregate data models to enable analytics reporting &amp;</a:t>
                      </a:r>
                      <a:r>
                        <a:rPr lang="en-US" sz="900" b="0" i="0" u="none" strike="noStrike" baseline="0" dirty="0">
                          <a:solidFill>
                            <a:srgbClr val="283439"/>
                          </a:solidFill>
                          <a:effectLst/>
                          <a:latin typeface="Calibri" panose="020F0502020204030204" pitchFamily="34" charset="0"/>
                        </a:rPr>
                        <a:t> for</a:t>
                      </a:r>
                      <a:r>
                        <a:rPr lang="en-US" sz="900" b="0" i="0" u="none" strike="noStrike" dirty="0">
                          <a:solidFill>
                            <a:srgbClr val="283439"/>
                          </a:solidFill>
                          <a:effectLst/>
                          <a:latin typeface="Calibri" panose="020F0502020204030204" pitchFamily="34" charset="0"/>
                        </a:rPr>
                        <a:t> business consumption, build and iterate on reports/dashboard</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712158857"/>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Data quality scoring: Log all activities, data &amp; analyze quality of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29032540"/>
                  </a:ext>
                </a:extLst>
              </a:tr>
              <a:tr h="241053">
                <a:tc>
                  <a:txBody>
                    <a:bodyPr/>
                    <a:lstStyle/>
                    <a:p>
                      <a:pPr algn="l" fontAlgn="ctr"/>
                      <a:r>
                        <a:rPr lang="en-US" sz="900" b="0" i="0" u="none" strike="noStrike" dirty="0">
                          <a:solidFill>
                            <a:srgbClr val="6C4E7C"/>
                          </a:solidFill>
                          <a:effectLst/>
                          <a:latin typeface="Calibri" panose="020F0502020204030204" pitchFamily="34" charset="0"/>
                        </a:rPr>
                        <a:t>Enforce, track &amp; audit the prescribed ACLs, SLAs &amp; schedules</a:t>
                      </a: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rowSpan="2"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123458194"/>
                  </a:ext>
                </a:extLst>
              </a:tr>
              <a:tr h="29195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6C4E7C"/>
                          </a:solidFill>
                          <a:effectLst/>
                          <a:latin typeface="Calibri" panose="020F0502020204030204" pitchFamily="34" charset="0"/>
                        </a:rPr>
                        <a:t>Document  code and process flow, metrics lineage</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635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73581913"/>
                  </a:ext>
                </a:extLst>
              </a:tr>
              <a:tr h="385106">
                <a:tc>
                  <a:txBody>
                    <a:bodyPr/>
                    <a:lstStyle/>
                    <a:p>
                      <a:pPr algn="l" fontAlgn="ctr"/>
                      <a:r>
                        <a:rPr lang="en-US" sz="900" b="0" i="0" u="none" strike="noStrike" dirty="0">
                          <a:solidFill>
                            <a:srgbClr val="42847A"/>
                          </a:solidFill>
                          <a:effectLst/>
                          <a:latin typeface="Calibri" panose="020F0502020204030204" pitchFamily="34" charset="0"/>
                        </a:rPr>
                        <a:t>Review Data Pipelines, QA and Data Integrity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rowSpan="2" gridSpan="2">
                  <a:txBody>
                    <a:bodyPr/>
                    <a:lstStyle/>
                    <a:p>
                      <a:pPr algn="l" rtl="0" fontAlgn="ctr"/>
                      <a:r>
                        <a:rPr lang="en-US" sz="700" b="0" i="0" u="none" strike="noStrike" dirty="0">
                          <a:solidFill>
                            <a:srgbClr val="FFFFFF"/>
                          </a:solidFill>
                          <a:effectLst/>
                          <a:latin typeface="Segoe UI" panose="020B0502040204020203"/>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FFFFFF"/>
                          </a:solidFill>
                          <a:effectLst/>
                          <a:latin typeface="Segoe UI" panose="020B0502040204020203"/>
                        </a:rPr>
                        <a:t> Production Support</a:t>
                      </a:r>
                    </a:p>
                    <a:p>
                      <a:pPr algn="l"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rowSpan="2" hMerge="1">
                  <a:txBody>
                    <a:bodyPr/>
                    <a:lstStyle/>
                    <a:p>
                      <a:endParaRPr lang="en-US"/>
                    </a:p>
                  </a:txBody>
                  <a:tcPr/>
                </a:tc>
                <a:extLst>
                  <a:ext uri="{0D108BD9-81ED-4DB2-BD59-A6C34878D82A}">
                    <a16:rowId xmlns:a16="http://schemas.microsoft.com/office/drawing/2014/main" val="1007732051"/>
                  </a:ext>
                </a:extLst>
              </a:tr>
              <a:tr h="351843">
                <a:tc>
                  <a:txBody>
                    <a:bodyPr/>
                    <a:lstStyle/>
                    <a:p>
                      <a:pPr algn="l" fontAlgn="ctr"/>
                      <a:r>
                        <a:rPr lang="en-US" sz="900" b="0" i="0" u="none" strike="noStrike" dirty="0">
                          <a:solidFill>
                            <a:srgbClr val="42847A"/>
                          </a:solidFill>
                          <a:effectLst/>
                          <a:latin typeface="Calibri" panose="020F0502020204030204" pitchFamily="34" charset="0"/>
                        </a:rPr>
                        <a:t>Review output dashboard and respective </a:t>
                      </a:r>
                      <a:r>
                        <a:rPr lang="en-US" sz="900" b="0" i="0" u="none" strike="noStrike" dirty="0" err="1">
                          <a:solidFill>
                            <a:srgbClr val="42847A"/>
                          </a:solidFill>
                          <a:effectLst/>
                          <a:latin typeface="Calibri" panose="020F0502020204030204" pitchFamily="34" charset="0"/>
                        </a:rPr>
                        <a:t>functionalties</a:t>
                      </a:r>
                      <a:endParaRPr lang="en-US" sz="900" b="0" i="0" u="none" strike="noStrike" dirty="0">
                        <a:solidFill>
                          <a:srgbClr val="42847A"/>
                        </a:solidFill>
                        <a:effectLst/>
                        <a:latin typeface="Calibri" panose="020F0502020204030204" pitchFamily="34" charset="0"/>
                      </a:endParaRPr>
                    </a:p>
                    <a:p>
                      <a:pPr algn="l" fontAlgn="ctr"/>
                      <a:endParaRPr lang="en-US" sz="9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gridSpan="2"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vMerge="1">
                  <a:txBody>
                    <a:bodyPr/>
                    <a:lstStyle/>
                    <a:p>
                      <a:pPr algn="l" rtl="0" fontAlgn="ctr"/>
                      <a:endParaRPr lang="en-US" sz="700" b="0" i="0" u="none" strike="noStrike" dirty="0">
                        <a:solidFill>
                          <a:srgbClr val="FFFFFF"/>
                        </a:solidFill>
                        <a:effectLst/>
                        <a:latin typeface="Segoe UI" panose="020B0502040204020203"/>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extLst>
                  <a:ext uri="{0D108BD9-81ED-4DB2-BD59-A6C34878D82A}">
                    <a16:rowId xmlns:a16="http://schemas.microsoft.com/office/drawing/2014/main" val="336759313"/>
                  </a:ext>
                </a:extLst>
              </a:tr>
            </a:tbl>
          </a:graphicData>
        </a:graphic>
      </p:graphicFrame>
      <p:sp>
        <p:nvSpPr>
          <p:cNvPr id="27" name="TextBox 26">
            <a:extLst>
              <a:ext uri="{FF2B5EF4-FFF2-40B4-BE49-F238E27FC236}">
                <a16:creationId xmlns:a16="http://schemas.microsoft.com/office/drawing/2014/main" id="{E26BF4B9-CD2A-FB4A-92F0-091BDA837194}"/>
              </a:ext>
            </a:extLst>
          </p:cNvPr>
          <p:cNvSpPr txBox="1"/>
          <p:nvPr/>
        </p:nvSpPr>
        <p:spPr>
          <a:xfrm>
            <a:off x="778688" y="1916118"/>
            <a:ext cx="184731" cy="369332"/>
          </a:xfrm>
          <a:prstGeom prst="rect">
            <a:avLst/>
          </a:prstGeom>
          <a:noFill/>
        </p:spPr>
        <p:txBody>
          <a:bodyPr wrap="none" rtlCol="0">
            <a:spAutoFit/>
          </a:bodyPr>
          <a:lstStyle/>
          <a:p>
            <a:endParaRPr lang="en-US" dirty="0">
              <a:solidFill>
                <a:srgbClr val="000000"/>
              </a:solidFill>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D6D9CF7C-FE43-F84C-8ACA-0264F31DBD6B}"/>
              </a:ext>
            </a:extLst>
          </p:cNvPr>
          <p:cNvGrpSpPr/>
          <p:nvPr/>
        </p:nvGrpSpPr>
        <p:grpSpPr>
          <a:xfrm>
            <a:off x="201189" y="1754711"/>
            <a:ext cx="1524460" cy="4371749"/>
            <a:chOff x="240534" y="1508060"/>
            <a:chExt cx="1524460" cy="4371749"/>
          </a:xfrm>
        </p:grpSpPr>
        <p:sp>
          <p:nvSpPr>
            <p:cNvPr id="33" name="Pentagon 36">
              <a:extLst>
                <a:ext uri="{FF2B5EF4-FFF2-40B4-BE49-F238E27FC236}">
                  <a16:creationId xmlns:a16="http://schemas.microsoft.com/office/drawing/2014/main" id="{59E2D4E9-3B58-6141-B127-5A8DC8F7728E}"/>
                </a:ext>
              </a:extLst>
            </p:cNvPr>
            <p:cNvSpPr/>
            <p:nvPr/>
          </p:nvSpPr>
          <p:spPr bwMode="auto">
            <a:xfrm rot="5400000">
              <a:off x="399608" y="4514423"/>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4" name="Pentagon 36">
              <a:extLst>
                <a:ext uri="{FF2B5EF4-FFF2-40B4-BE49-F238E27FC236}">
                  <a16:creationId xmlns:a16="http://schemas.microsoft.com/office/drawing/2014/main" id="{0C8ADCD4-D892-8041-BA8B-0D67F43D48EA}"/>
                </a:ext>
              </a:extLst>
            </p:cNvPr>
            <p:cNvSpPr/>
            <p:nvPr/>
          </p:nvSpPr>
          <p:spPr bwMode="auto">
            <a:xfrm rot="5400000">
              <a:off x="462344" y="3735663"/>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BCEA284C-2A33-4847-94C3-E9B1BF13F9C1}"/>
                </a:ext>
              </a:extLst>
            </p:cNvPr>
            <p:cNvGrpSpPr/>
            <p:nvPr/>
          </p:nvGrpSpPr>
          <p:grpSpPr>
            <a:xfrm>
              <a:off x="240534" y="1508060"/>
              <a:ext cx="1524460" cy="2725707"/>
              <a:chOff x="632701" y="1703120"/>
              <a:chExt cx="1524460" cy="2725707"/>
            </a:xfrm>
          </p:grpSpPr>
          <p:sp>
            <p:nvSpPr>
              <p:cNvPr id="38" name="Pentagon 36">
                <a:extLst>
                  <a:ext uri="{FF2B5EF4-FFF2-40B4-BE49-F238E27FC236}">
                    <a16:creationId xmlns:a16="http://schemas.microsoft.com/office/drawing/2014/main" id="{18A95423-3015-8F40-B1CF-723AEE38C280}"/>
                  </a:ext>
                </a:extLst>
              </p:cNvPr>
              <p:cNvSpPr/>
              <p:nvPr/>
            </p:nvSpPr>
            <p:spPr bwMode="auto">
              <a:xfrm rot="5400000">
                <a:off x="780690" y="3052358"/>
                <a:ext cx="1228482"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9" name="Pentagon 37">
                <a:extLst>
                  <a:ext uri="{FF2B5EF4-FFF2-40B4-BE49-F238E27FC236}">
                    <a16:creationId xmlns:a16="http://schemas.microsoft.com/office/drawing/2014/main" id="{9AAD24C2-6E73-E04F-89FA-D7DD38F92609}"/>
                  </a:ext>
                </a:extLst>
              </p:cNvPr>
              <p:cNvSpPr/>
              <p:nvPr/>
            </p:nvSpPr>
            <p:spPr bwMode="auto">
              <a:xfrm rot="5400000">
                <a:off x="901955" y="2177357"/>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0" name="Pentagon 40">
                <a:extLst>
                  <a:ext uri="{FF2B5EF4-FFF2-40B4-BE49-F238E27FC236}">
                    <a16:creationId xmlns:a16="http://schemas.microsoft.com/office/drawing/2014/main" id="{AC287D12-3300-E542-86E7-7D83852AC7F1}"/>
                  </a:ext>
                </a:extLst>
              </p:cNvPr>
              <p:cNvSpPr/>
              <p:nvPr/>
            </p:nvSpPr>
            <p:spPr bwMode="auto">
              <a:xfrm rot="5400000">
                <a:off x="910159" y="1425665"/>
                <a:ext cx="969546"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1" name="TextBox 72">
                <a:extLst>
                  <a:ext uri="{FF2B5EF4-FFF2-40B4-BE49-F238E27FC236}">
                    <a16:creationId xmlns:a16="http://schemas.microsoft.com/office/drawing/2014/main" id="{58482900-1301-7047-AA4F-F883C14156AF}"/>
                  </a:ext>
                </a:extLst>
              </p:cNvPr>
              <p:cNvSpPr txBox="1"/>
              <p:nvPr/>
            </p:nvSpPr>
            <p:spPr>
              <a:xfrm>
                <a:off x="699644" y="1867414"/>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Discovery</a:t>
                </a:r>
              </a:p>
            </p:txBody>
          </p:sp>
          <p:sp>
            <p:nvSpPr>
              <p:cNvPr id="42" name="TextBox 72">
                <a:extLst>
                  <a:ext uri="{FF2B5EF4-FFF2-40B4-BE49-F238E27FC236}">
                    <a16:creationId xmlns:a16="http://schemas.microsoft.com/office/drawing/2014/main" id="{40990C8C-4ADE-8740-A3C9-AC2F48FEDE1A}"/>
                  </a:ext>
                </a:extLst>
              </p:cNvPr>
              <p:cNvSpPr txBox="1"/>
              <p:nvPr/>
            </p:nvSpPr>
            <p:spPr>
              <a:xfrm>
                <a:off x="699642" y="2719610"/>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Pipelines </a:t>
                </a:r>
              </a:p>
              <a:p>
                <a:pPr>
                  <a:defRPr/>
                </a:pPr>
                <a:r>
                  <a:rPr lang="en-IN" sz="800" b="1" i="1" kern="0" dirty="0">
                    <a:solidFill>
                      <a:prstClr val="white"/>
                    </a:solidFill>
                    <a:latin typeface="Arial" panose="020B0604020202020204" pitchFamily="34" charset="0"/>
                    <a:cs typeface="Arial" panose="020B0604020202020204" pitchFamily="34" charset="0"/>
                  </a:rPr>
                  <a:t>(Using Existing Design)</a:t>
                </a:r>
              </a:p>
            </p:txBody>
          </p:sp>
          <p:sp>
            <p:nvSpPr>
              <p:cNvPr id="43" name="TextBox 72">
                <a:extLst>
                  <a:ext uri="{FF2B5EF4-FFF2-40B4-BE49-F238E27FC236}">
                    <a16:creationId xmlns:a16="http://schemas.microsoft.com/office/drawing/2014/main" id="{9E83501B-C904-6E4B-8F8D-91296270BF9D}"/>
                  </a:ext>
                </a:extLst>
              </p:cNvPr>
              <p:cNvSpPr txBox="1"/>
              <p:nvPr/>
            </p:nvSpPr>
            <p:spPr>
              <a:xfrm>
                <a:off x="632701" y="3691332"/>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Data Mart</a:t>
                </a:r>
              </a:p>
            </p:txBody>
          </p:sp>
        </p:grpSp>
        <p:sp>
          <p:nvSpPr>
            <p:cNvPr id="36" name="TextBox 72">
              <a:extLst>
                <a:ext uri="{FF2B5EF4-FFF2-40B4-BE49-F238E27FC236}">
                  <a16:creationId xmlns:a16="http://schemas.microsoft.com/office/drawing/2014/main" id="{D39C3C2F-B388-6744-BA40-7E55C4816295}"/>
                </a:ext>
              </a:extLst>
            </p:cNvPr>
            <p:cNvSpPr txBox="1"/>
            <p:nvPr/>
          </p:nvSpPr>
          <p:spPr>
            <a:xfrm>
              <a:off x="307475" y="53360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UAT</a:t>
              </a:r>
            </a:p>
          </p:txBody>
        </p:sp>
        <p:sp>
          <p:nvSpPr>
            <p:cNvPr id="37" name="TextBox 72">
              <a:extLst>
                <a:ext uri="{FF2B5EF4-FFF2-40B4-BE49-F238E27FC236}">
                  <a16:creationId xmlns:a16="http://schemas.microsoft.com/office/drawing/2014/main" id="{36CB351B-90F1-1242-8C88-18E64E067585}"/>
                </a:ext>
              </a:extLst>
            </p:cNvPr>
            <p:cNvSpPr txBox="1"/>
            <p:nvPr/>
          </p:nvSpPr>
          <p:spPr>
            <a:xfrm>
              <a:off x="307469" y="4420363"/>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Arial" panose="020B0604020202020204" pitchFamily="34" charset="0"/>
                  <a:cs typeface="Arial" panose="020B0604020202020204" pitchFamily="34" charset="0"/>
                </a:rPr>
                <a:t>Governance</a:t>
              </a:r>
            </a:p>
          </p:txBody>
        </p:sp>
      </p:grpSp>
      <p:sp>
        <p:nvSpPr>
          <p:cNvPr id="44" name="5-Point Star 43">
            <a:extLst>
              <a:ext uri="{FF2B5EF4-FFF2-40B4-BE49-F238E27FC236}">
                <a16:creationId xmlns:a16="http://schemas.microsoft.com/office/drawing/2014/main" id="{57EBF72A-523A-4F45-90BD-83D21F2D3CF4}"/>
              </a:ext>
            </a:extLst>
          </p:cNvPr>
          <p:cNvSpPr/>
          <p:nvPr/>
        </p:nvSpPr>
        <p:spPr>
          <a:xfrm>
            <a:off x="5939234"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5" name="5-Point Star 44">
            <a:extLst>
              <a:ext uri="{FF2B5EF4-FFF2-40B4-BE49-F238E27FC236}">
                <a16:creationId xmlns:a16="http://schemas.microsoft.com/office/drawing/2014/main" id="{A25B6361-46F8-9545-82B7-0EDFBAC5BB5C}"/>
              </a:ext>
            </a:extLst>
          </p:cNvPr>
          <p:cNvSpPr/>
          <p:nvPr/>
        </p:nvSpPr>
        <p:spPr>
          <a:xfrm>
            <a:off x="7425332" y="1149977"/>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6" name="5-Point Star 45">
            <a:extLst>
              <a:ext uri="{FF2B5EF4-FFF2-40B4-BE49-F238E27FC236}">
                <a16:creationId xmlns:a16="http://schemas.microsoft.com/office/drawing/2014/main" id="{F27C0E3F-9047-BF44-8AC9-FE97D38D5C54}"/>
              </a:ext>
            </a:extLst>
          </p:cNvPr>
          <p:cNvSpPr/>
          <p:nvPr/>
        </p:nvSpPr>
        <p:spPr>
          <a:xfrm>
            <a:off x="8963552" y="1167404"/>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7" name="5-Point Star 46">
            <a:extLst>
              <a:ext uri="{FF2B5EF4-FFF2-40B4-BE49-F238E27FC236}">
                <a16:creationId xmlns:a16="http://schemas.microsoft.com/office/drawing/2014/main" id="{43480245-71B3-1A45-AB15-AEE63D0338AA}"/>
              </a:ext>
            </a:extLst>
          </p:cNvPr>
          <p:cNvSpPr/>
          <p:nvPr/>
        </p:nvSpPr>
        <p:spPr>
          <a:xfrm>
            <a:off x="9894990" y="1166745"/>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6A236166-17C1-A340-B8B6-7ED3207DFFDA}"/>
              </a:ext>
            </a:extLst>
          </p:cNvPr>
          <p:cNvSpPr txBox="1"/>
          <p:nvPr/>
        </p:nvSpPr>
        <p:spPr>
          <a:xfrm>
            <a:off x="10077870" y="877772"/>
            <a:ext cx="2078188" cy="215444"/>
          </a:xfrm>
          <a:prstGeom prst="rect">
            <a:avLst/>
          </a:prstGeom>
          <a:noFill/>
        </p:spPr>
        <p:txBody>
          <a:bodyPr wrap="square" rtlCol="0">
            <a:spAutoFit/>
          </a:bodyPr>
          <a:lstStyle/>
          <a:p>
            <a:r>
              <a:rPr lang="en-US" sz="800" i="1" dirty="0">
                <a:solidFill>
                  <a:srgbClr val="000000"/>
                </a:solidFill>
                <a:latin typeface="Arial" panose="020B0604020202020204" pitchFamily="34" charset="0"/>
                <a:cs typeface="Arial" panose="020B0604020202020204" pitchFamily="34" charset="0"/>
              </a:rPr>
              <a:t>Interim Milestone for review &amp; feedback </a:t>
            </a:r>
            <a:endParaRPr lang="en-US" sz="800" b="1" i="1" dirty="0">
              <a:solidFill>
                <a:srgbClr val="000000"/>
              </a:solidFill>
              <a:latin typeface="Arial" panose="020B0604020202020204" pitchFamily="34" charset="0"/>
              <a:cs typeface="Arial" panose="020B0604020202020204" pitchFamily="34" charset="0"/>
            </a:endParaRPr>
          </a:p>
        </p:txBody>
      </p:sp>
      <p:sp>
        <p:nvSpPr>
          <p:cNvPr id="49" name="5-Point Star 48">
            <a:extLst>
              <a:ext uri="{FF2B5EF4-FFF2-40B4-BE49-F238E27FC236}">
                <a16:creationId xmlns:a16="http://schemas.microsoft.com/office/drawing/2014/main"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DE7FD8D3-9996-4D45-8E30-3716183BBBDE}"/>
              </a:ext>
            </a:extLst>
          </p:cNvPr>
          <p:cNvSpPr txBox="1"/>
          <p:nvPr/>
        </p:nvSpPr>
        <p:spPr>
          <a:xfrm>
            <a:off x="201189" y="563942"/>
            <a:ext cx="11404614"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We intend to adhere to Walmart internal sprint plans in continuous delivery and iteration. The estimate proposed below is tentative and subject to reprioritization based on inputs</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9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Risk Mitigation Plan</a:t>
            </a:r>
          </a:p>
        </p:txBody>
      </p:sp>
      <p:graphicFrame>
        <p:nvGraphicFramePr>
          <p:cNvPr id="24" name="Table 23"/>
          <p:cNvGraphicFramePr>
            <a:graphicFrameLocks noGrp="1"/>
          </p:cNvGraphicFramePr>
          <p:nvPr>
            <p:extLst>
              <p:ext uri="{D42A27DB-BD31-4B8C-83A1-F6EECF244321}">
                <p14:modId xmlns:p14="http://schemas.microsoft.com/office/powerpoint/2010/main" val="855610687"/>
              </p:ext>
            </p:extLst>
          </p:nvPr>
        </p:nvGraphicFramePr>
        <p:xfrm>
          <a:off x="444094" y="918943"/>
          <a:ext cx="11221012" cy="5421934"/>
        </p:xfrm>
        <a:graphic>
          <a:graphicData uri="http://schemas.openxmlformats.org/drawingml/2006/table">
            <a:tbl>
              <a:tblPr firstRow="1" bandRow="1">
                <a:tableStyleId>{5C22544A-7EE6-4342-B048-85BDC9FD1C3A}</a:tableStyleId>
              </a:tblPr>
              <a:tblGrid>
                <a:gridCol w="4514576">
                  <a:extLst>
                    <a:ext uri="{9D8B030D-6E8A-4147-A177-3AD203B41FA5}">
                      <a16:colId xmlns:a16="http://schemas.microsoft.com/office/drawing/2014/main" val="20000"/>
                    </a:ext>
                  </a:extLst>
                </a:gridCol>
                <a:gridCol w="1267680">
                  <a:extLst>
                    <a:ext uri="{9D8B030D-6E8A-4147-A177-3AD203B41FA5}">
                      <a16:colId xmlns:a16="http://schemas.microsoft.com/office/drawing/2014/main" val="20001"/>
                    </a:ext>
                  </a:extLst>
                </a:gridCol>
                <a:gridCol w="989608">
                  <a:extLst>
                    <a:ext uri="{9D8B030D-6E8A-4147-A177-3AD203B41FA5}">
                      <a16:colId xmlns:a16="http://schemas.microsoft.com/office/drawing/2014/main" val="20002"/>
                    </a:ext>
                  </a:extLst>
                </a:gridCol>
                <a:gridCol w="4449148">
                  <a:extLst>
                    <a:ext uri="{9D8B030D-6E8A-4147-A177-3AD203B41FA5}">
                      <a16:colId xmlns:a16="http://schemas.microsoft.com/office/drawing/2014/main" val="20003"/>
                    </a:ext>
                  </a:extLst>
                </a:gridCol>
              </a:tblGrid>
              <a:tr h="214604">
                <a:tc>
                  <a:txBody>
                    <a:bodyPr/>
                    <a:lstStyle/>
                    <a:p>
                      <a:pPr algn="ctr" rtl="0" fontAlgn="ctr"/>
                      <a:r>
                        <a:rPr lang="en-US" sz="1300" u="none" strike="noStrike" dirty="0">
                          <a:solidFill>
                            <a:schemeClr val="bg1"/>
                          </a:solidFill>
                          <a:effectLst/>
                        </a:rPr>
                        <a:t>Risk Factors</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Severity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Probability</a:t>
                      </a:r>
                      <a:endParaRPr lang="en-US" sz="1300" b="1" i="0" u="none" strike="noStrike" dirty="0">
                        <a:solidFill>
                          <a:schemeClr val="bg1"/>
                        </a:solidFill>
                        <a:effectLst/>
                        <a:latin typeface="Calibri Light" charset="0"/>
                      </a:endParaRPr>
                    </a:p>
                  </a:txBody>
                  <a:tcPr marL="5110" marR="5110" marT="5110" marB="0" anchor="ctr"/>
                </a:tc>
                <a:tc>
                  <a:txBody>
                    <a:bodyPr/>
                    <a:lstStyle/>
                    <a:p>
                      <a:pPr algn="ctr" rtl="0" fontAlgn="ctr"/>
                      <a:r>
                        <a:rPr lang="en-US" sz="1300" u="none" strike="noStrike" dirty="0">
                          <a:solidFill>
                            <a:schemeClr val="bg1"/>
                          </a:solidFill>
                          <a:effectLst/>
                        </a:rPr>
                        <a:t>Pro-active Avoidance &amp; Mitigation Plan</a:t>
                      </a:r>
                      <a:endParaRPr lang="en-US" sz="1300" b="1" i="0" u="none" strike="noStrike" dirty="0">
                        <a:solidFill>
                          <a:schemeClr val="bg1"/>
                        </a:solidFill>
                        <a:effectLst/>
                        <a:latin typeface="Calibri Light" charset="0"/>
                      </a:endParaRPr>
                    </a:p>
                  </a:txBody>
                  <a:tcPr marL="5110" marR="5110" marT="5110" marB="0" anchor="ctr"/>
                </a:tc>
                <a:extLst>
                  <a:ext uri="{0D108BD9-81ED-4DB2-BD59-A6C34878D82A}">
                    <a16:rowId xmlns:a16="http://schemas.microsoft.com/office/drawing/2014/main" val="10000"/>
                  </a:ext>
                </a:extLst>
              </a:tr>
              <a:tr h="367893">
                <a:tc>
                  <a:txBody>
                    <a:bodyPr/>
                    <a:lstStyle/>
                    <a:p>
                      <a:pPr algn="l" rtl="0" fontAlgn="ctr"/>
                      <a:r>
                        <a:rPr lang="en-US" sz="1300" u="none" strike="noStrike" dirty="0">
                          <a:solidFill>
                            <a:schemeClr val="tx2"/>
                          </a:solidFill>
                          <a:effectLst/>
                        </a:rPr>
                        <a:t>Unforeseen complexity of some metrics; dynamic changes in metric granularity</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leverage manual &amp; automated methods to expedite the process; Additional buffer already added to the schedule to allow for such slippages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1"/>
                  </a:ext>
                </a:extLst>
              </a:tr>
              <a:tr h="183946">
                <a:tc>
                  <a:txBody>
                    <a:bodyPr/>
                    <a:lstStyle/>
                    <a:p>
                      <a:pPr algn="l" rtl="0" fontAlgn="ctr"/>
                      <a:r>
                        <a:rPr lang="en-US" sz="1300" u="none" strike="noStrike" dirty="0">
                          <a:solidFill>
                            <a:schemeClr val="tx2"/>
                          </a:solidFill>
                          <a:effectLst/>
                        </a:rPr>
                        <a:t>Lack/ delay in consensus on single metric definition</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2"/>
                  </a:ext>
                </a:extLst>
              </a:tr>
              <a:tr h="357673">
                <a:tc>
                  <a:txBody>
                    <a:bodyPr/>
                    <a:lstStyle/>
                    <a:p>
                      <a:pPr algn="l" rtl="0" fontAlgn="ctr"/>
                      <a:r>
                        <a:rPr lang="en-US" sz="1300" u="none" strike="noStrike">
                          <a:solidFill>
                            <a:schemeClr val="tx2"/>
                          </a:solidFill>
                          <a:effectLst/>
                        </a:rPr>
                        <a:t>Delay in access to documentation on previous analyses of key metrics, data sources, &amp; reports that may require SME outreach; unavailability of SMEs </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call out gaps immediately &amp; work with Walmart POC to selectively connect with relevant SMEs for quick turnaround</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3"/>
                  </a:ext>
                </a:extLst>
              </a:tr>
              <a:tr h="357673">
                <a:tc>
                  <a:txBody>
                    <a:bodyPr/>
                    <a:lstStyle/>
                    <a:p>
                      <a:pPr algn="l" rtl="0" fontAlgn="ctr"/>
                      <a:r>
                        <a:rPr lang="en-US" sz="1300" u="none" strike="noStrike">
                          <a:solidFill>
                            <a:schemeClr val="tx2"/>
                          </a:solidFill>
                          <a:effectLst/>
                        </a:rPr>
                        <a:t>Mid-project change of scope e.g. inclusion of more metrics or additional deliverables</a:t>
                      </a:r>
                      <a:endParaRPr lang="en-US" sz="1300" b="0" i="0" u="none" strike="noStrike" dirty="0">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charset="0"/>
                      </a:endParaRPr>
                    </a:p>
                  </a:txBody>
                  <a:tcPr marL="5110" marR="5110" marT="5110" marB="0" anchor="ctr"/>
                </a:tc>
                <a:tc>
                  <a:txBody>
                    <a:bodyPr/>
                    <a:lstStyle/>
                    <a:p>
                      <a:pPr algn="l" rtl="0" fontAlgn="ctr"/>
                      <a:r>
                        <a:rPr lang="en-US" sz="1300" u="none" strike="noStrike" dirty="0">
                          <a:solidFill>
                            <a:schemeClr val="tx2"/>
                          </a:solidFill>
                          <a:effectLst/>
                        </a:rPr>
                        <a:t>LV will provide recommendations; will get expedient sign off from Walmart POC</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4"/>
                  </a:ext>
                </a:extLst>
              </a:tr>
              <a:tr h="357673">
                <a:tc>
                  <a:txBody>
                    <a:bodyPr/>
                    <a:lstStyle/>
                    <a:p>
                      <a:pPr algn="l" rtl="0" fontAlgn="ctr"/>
                      <a:r>
                        <a:rPr lang="en-US" sz="1300" u="none" strike="noStrike" dirty="0">
                          <a:solidFill>
                            <a:schemeClr val="tx2"/>
                          </a:solidFill>
                          <a:effectLst/>
                        </a:rPr>
                        <a:t>Delay in required access privileges to tools, platforms, databases/ tables/ schemas in Walmart environment</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expedite the process</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5"/>
                  </a:ext>
                </a:extLst>
              </a:tr>
              <a:tr h="183946">
                <a:tc>
                  <a:txBody>
                    <a:bodyPr/>
                    <a:lstStyle/>
                    <a:p>
                      <a:pPr algn="l" rtl="0" fontAlgn="ctr"/>
                      <a:r>
                        <a:rPr lang="en-US" sz="1300" u="none" strike="noStrike">
                          <a:solidFill>
                            <a:schemeClr val="tx2"/>
                          </a:solidFill>
                          <a:effectLst/>
                        </a:rPr>
                        <a:t>Unplanned &amp; unexpected system downtimes</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work with Walmart team to find workarounds and continue development in local environments</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a16="http://schemas.microsoft.com/office/drawing/2014/main" val="10006"/>
                  </a:ext>
                </a:extLst>
              </a:tr>
              <a:tr h="531401">
                <a:tc>
                  <a:txBody>
                    <a:bodyPr/>
                    <a:lstStyle/>
                    <a:p>
                      <a:pPr algn="l" rtl="0" fontAlgn="ctr"/>
                      <a:r>
                        <a:rPr lang="en-US" sz="1300" u="none" strike="noStrike" dirty="0">
                          <a:solidFill>
                            <a:schemeClr val="tx2"/>
                          </a:solidFill>
                          <a:effectLst/>
                        </a:rPr>
                        <a:t>Delay in receiving work authorization for onsite resources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LV will prioritize staffing resources already possessing US work permits; if required premium visa processing of Visas will be done for additional resources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7"/>
                  </a:ext>
                </a:extLst>
              </a:tr>
              <a:tr h="357673">
                <a:tc>
                  <a:txBody>
                    <a:bodyPr/>
                    <a:lstStyle/>
                    <a:p>
                      <a:pPr algn="l" rtl="0" fontAlgn="ctr"/>
                      <a:r>
                        <a:rPr lang="en-US" sz="1300" u="none" strike="noStrike" dirty="0">
                          <a:solidFill>
                            <a:schemeClr val="tx2"/>
                          </a:solidFill>
                          <a:effectLst/>
                        </a:rPr>
                        <a:t>Resource &amp; skill set mismatch and performance concerns</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High</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will review the concern and support the project execution with appropriate resources from the additional buffer</a:t>
                      </a:r>
                      <a:endParaRPr lang="en-US" sz="1300" b="0" i="0" u="none" strike="noStrike" dirty="0">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8"/>
                  </a:ext>
                </a:extLst>
              </a:tr>
              <a:tr h="357673">
                <a:tc>
                  <a:txBody>
                    <a:bodyPr/>
                    <a:lstStyle/>
                    <a:p>
                      <a:pPr algn="l" rtl="0" fontAlgn="ctr"/>
                      <a:r>
                        <a:rPr lang="en-US" sz="1300" u="none" strike="noStrike" dirty="0">
                          <a:solidFill>
                            <a:schemeClr val="tx2"/>
                          </a:solidFill>
                          <a:effectLst/>
                        </a:rPr>
                        <a:t>Lack of timely review, feedback and approval by Walmart Point of Contact (POC)</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Additional buffer has been added to the schedule to allow for such slippage</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09"/>
                  </a:ext>
                </a:extLst>
              </a:tr>
              <a:tr h="357673">
                <a:tc>
                  <a:txBody>
                    <a:bodyPr/>
                    <a:lstStyle/>
                    <a:p>
                      <a:pPr algn="l" rtl="0" fontAlgn="ctr"/>
                      <a:r>
                        <a:rPr lang="en-US" sz="1300" u="none" strike="noStrike" dirty="0">
                          <a:solidFill>
                            <a:schemeClr val="tx2"/>
                          </a:solidFill>
                          <a:effectLst/>
                        </a:rPr>
                        <a:t>Delay in procurement of requisite licenses for any third-party tools and products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a:solidFill>
                            <a:schemeClr val="tx2"/>
                          </a:solidFill>
                          <a:effectLst/>
                        </a:rPr>
                        <a:t>To expedite matters, LV can procure the same &amp; be reimbursed on actuals</a:t>
                      </a:r>
                      <a:endParaRPr lang="en-US" sz="1300" b="0" i="0" u="none" strike="noStrike">
                        <a:solidFill>
                          <a:schemeClr val="tx2"/>
                        </a:solidFill>
                        <a:effectLst/>
                        <a:latin typeface="Calibri Light" charset="0"/>
                      </a:endParaRPr>
                    </a:p>
                  </a:txBody>
                  <a:tcPr marL="5110" marR="5110" marT="5110" marB="0" anchor="ctr"/>
                </a:tc>
                <a:extLst>
                  <a:ext uri="{0D108BD9-81ED-4DB2-BD59-A6C34878D82A}">
                    <a16:rowId xmlns:a16="http://schemas.microsoft.com/office/drawing/2014/main" val="10010"/>
                  </a:ext>
                </a:extLst>
              </a:tr>
              <a:tr h="531401">
                <a:tc>
                  <a:txBody>
                    <a:bodyPr/>
                    <a:lstStyle/>
                    <a:p>
                      <a:pPr algn="l" rtl="0" fontAlgn="ctr"/>
                      <a:r>
                        <a:rPr lang="en-US" sz="1300" u="none" strike="noStrike" dirty="0">
                          <a:solidFill>
                            <a:schemeClr val="tx2"/>
                          </a:solidFill>
                          <a:effectLst/>
                        </a:rPr>
                        <a:t>Delays in initial offshore set-up activities due to Security Authorization; legal &amp; statutory compliance </a:t>
                      </a:r>
                      <a:endParaRPr lang="en-US" sz="1300" b="0" i="0" u="none" strike="noStrike" dirty="0">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Medium</a:t>
                      </a:r>
                      <a:endParaRPr lang="en-US" sz="1300" b="0" i="0" u="none" strike="noStrike">
                        <a:solidFill>
                          <a:schemeClr val="tx2"/>
                        </a:solidFill>
                        <a:effectLst/>
                        <a:latin typeface="Calibri Light" charset="0"/>
                      </a:endParaRPr>
                    </a:p>
                  </a:txBody>
                  <a:tcPr marL="5110" marR="5110" marT="5110" marB="0" anchor="ctr"/>
                </a:tc>
                <a:tc>
                  <a:txBody>
                    <a:bodyPr/>
                    <a:lstStyle/>
                    <a:p>
                      <a:pPr algn="ctr" rtl="0" fontAlgn="ctr"/>
                      <a:r>
                        <a:rPr lang="en-US" sz="1300" u="none" strike="noStrike">
                          <a:solidFill>
                            <a:schemeClr val="tx2"/>
                          </a:solidFill>
                          <a:effectLst/>
                        </a:rPr>
                        <a:t>Low</a:t>
                      </a:r>
                      <a:endParaRPr lang="en-US" sz="1300" b="0" i="0" u="none" strike="noStrike">
                        <a:solidFill>
                          <a:schemeClr val="tx2"/>
                        </a:solidFill>
                        <a:effectLst/>
                        <a:latin typeface="Calibri Light" charset="0"/>
                      </a:endParaRPr>
                    </a:p>
                  </a:txBody>
                  <a:tcPr marL="5110" marR="5110" marT="5110" marB="0" anchor="ctr"/>
                </a:tc>
                <a:tc>
                  <a:txBody>
                    <a:bodyPr/>
                    <a:lstStyle/>
                    <a:p>
                      <a:pPr algn="l" rtl="0" fontAlgn="ctr"/>
                      <a:r>
                        <a:rPr lang="en-US" sz="1300" u="none" strike="noStrike" dirty="0">
                          <a:solidFill>
                            <a:schemeClr val="tx2"/>
                          </a:solidFill>
                          <a:effectLst/>
                        </a:rPr>
                        <a:t>LV has enterprise wide ISO 27001 compliance; LV to identify requirements and bottlenecks upfront and work with Walmart IT to ensure 100% security compliance</a:t>
                      </a:r>
                      <a:endParaRPr lang="en-US" sz="1300" b="0" i="0" u="none" strike="noStrike" dirty="0">
                        <a:solidFill>
                          <a:schemeClr val="tx2"/>
                        </a:solidFill>
                        <a:effectLst/>
                        <a:latin typeface="Calibri" charset="0"/>
                      </a:endParaRPr>
                    </a:p>
                  </a:txBody>
                  <a:tcPr marL="5110" marR="5110" marT="5110" marB="0" anchor="ctr"/>
                </a:tc>
                <a:extLst>
                  <a:ext uri="{0D108BD9-81ED-4DB2-BD59-A6C34878D82A}">
                    <a16:rowId xmlns:a16="http://schemas.microsoft.com/office/drawing/2014/main" val="10011"/>
                  </a:ext>
                </a:extLst>
              </a:tr>
            </a:tbl>
          </a:graphicData>
        </a:graphic>
      </p:graphicFrame>
      <p:sp>
        <p:nvSpPr>
          <p:cNvPr id="25" name="TextBox 24">
            <a:extLst>
              <a:ext uri="{FF2B5EF4-FFF2-40B4-BE49-F238E27FC236}">
                <a16:creationId xmlns:a16="http://schemas.microsoft.com/office/drawing/2014/main" id="{FA00B618-9AED-4508-A045-E3CCD4AFDFDC}"/>
              </a:ext>
            </a:extLst>
          </p:cNvPr>
          <p:cNvSpPr txBox="1"/>
          <p:nvPr/>
        </p:nvSpPr>
        <p:spPr>
          <a:xfrm>
            <a:off x="256673" y="532263"/>
            <a:ext cx="11595855"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Following risks are likely to cause time and budget overruns. We will implement a robust risk avoidance and mitigation plan.</a:t>
            </a:r>
          </a:p>
        </p:txBody>
      </p:sp>
    </p:spTree>
    <p:extLst>
      <p:ext uri="{BB962C8B-B14F-4D97-AF65-F5344CB8AC3E}">
        <p14:creationId xmlns:p14="http://schemas.microsoft.com/office/powerpoint/2010/main" val="3858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IN" dirty="0"/>
              <a:t>Proposed Team Structure Options &amp; Pricing</a:t>
            </a:r>
            <a:endParaRPr lang="en-US" dirty="0"/>
          </a:p>
        </p:txBody>
      </p:sp>
      <p:grpSp>
        <p:nvGrpSpPr>
          <p:cNvPr id="48" name="Group 47"/>
          <p:cNvGrpSpPr/>
          <p:nvPr/>
        </p:nvGrpSpPr>
        <p:grpSpPr>
          <a:xfrm>
            <a:off x="1680404" y="1724756"/>
            <a:ext cx="4170436" cy="4669972"/>
            <a:chOff x="914400" y="2006537"/>
            <a:chExt cx="3189249" cy="3896240"/>
          </a:xfrm>
        </p:grpSpPr>
        <p:sp>
          <p:nvSpPr>
            <p:cNvPr id="4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 Visit + Offshore Delivery)</a:t>
              </a:r>
            </a:p>
          </p:txBody>
        </p:sp>
      </p:grpSp>
      <p:pic>
        <p:nvPicPr>
          <p:cNvPr id="51" name="Picture 50"/>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0823" y="3213336"/>
            <a:ext cx="409134" cy="591458"/>
          </a:xfrm>
          <a:prstGeom prst="rect">
            <a:avLst/>
          </a:prstGeom>
        </p:spPr>
      </p:pic>
      <p:sp>
        <p:nvSpPr>
          <p:cNvPr id="52" name="Rectangle 51"/>
          <p:cNvSpPr/>
          <p:nvPr/>
        </p:nvSpPr>
        <p:spPr bwMode="auto">
          <a:xfrm>
            <a:off x="2059519" y="3105748"/>
            <a:ext cx="3370729"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cxnSp>
        <p:nvCxnSpPr>
          <p:cNvPr id="53" name="Straight Connector 52"/>
          <p:cNvCxnSpPr>
            <a:cxnSpLocks/>
          </p:cNvCxnSpPr>
          <p:nvPr/>
        </p:nvCxnSpPr>
        <p:spPr>
          <a:xfrm>
            <a:off x="27089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47825" y="2577817"/>
            <a:ext cx="1522154" cy="46166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 Visit for 2 weeks</a:t>
            </a:r>
          </a:p>
        </p:txBody>
      </p:sp>
      <p:sp>
        <p:nvSpPr>
          <p:cNvPr id="55" name="TextBox 54"/>
          <p:cNvSpPr txBox="1"/>
          <p:nvPr/>
        </p:nvSpPr>
        <p:spPr>
          <a:xfrm>
            <a:off x="1947825" y="3942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sp>
        <p:nvSpPr>
          <p:cNvPr id="56" name="TextBox 55"/>
          <p:cNvSpPr txBox="1"/>
          <p:nvPr/>
        </p:nvSpPr>
        <p:spPr>
          <a:xfrm>
            <a:off x="2781902" y="4003119"/>
            <a:ext cx="3068938"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Data Architect</a:t>
            </a:r>
          </a:p>
        </p:txBody>
      </p:sp>
      <p:pic>
        <p:nvPicPr>
          <p:cNvPr id="57" name="Picture 5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269475" y="3227665"/>
            <a:ext cx="409134" cy="591458"/>
          </a:xfrm>
          <a:prstGeom prst="rect">
            <a:avLst/>
          </a:prstGeom>
        </p:spPr>
      </p:pic>
      <p:pic>
        <p:nvPicPr>
          <p:cNvPr id="58" name="Picture 5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932277" y="3227665"/>
            <a:ext cx="409134" cy="591458"/>
          </a:xfrm>
          <a:prstGeom prst="rect">
            <a:avLst/>
          </a:prstGeom>
        </p:spPr>
      </p:pic>
      <p:pic>
        <p:nvPicPr>
          <p:cNvPr id="59" name="Picture 5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601252" y="3227665"/>
            <a:ext cx="409134" cy="591458"/>
          </a:xfrm>
          <a:prstGeom prst="rect">
            <a:avLst/>
          </a:prstGeom>
        </p:spPr>
      </p:pic>
      <p:grpSp>
        <p:nvGrpSpPr>
          <p:cNvPr id="60" name="Group 59"/>
          <p:cNvGrpSpPr/>
          <p:nvPr/>
        </p:nvGrpSpPr>
        <p:grpSpPr>
          <a:xfrm>
            <a:off x="6516732" y="1724755"/>
            <a:ext cx="4170436" cy="4669973"/>
            <a:chOff x="914400" y="2006537"/>
            <a:chExt cx="3189249" cy="3896240"/>
          </a:xfrm>
        </p:grpSpPr>
        <p:sp>
          <p:nvSpPr>
            <p:cNvPr id="61"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OPTION </a:t>
              </a:r>
              <a:r>
                <a:rPr lang="en-US" sz="2000" b="1" kern="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endPar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(Onsite-Offshore Model)</a:t>
              </a:r>
            </a:p>
          </p:txBody>
        </p:sp>
      </p:grpSp>
      <p:pic>
        <p:nvPicPr>
          <p:cNvPr id="63" name="Picture 6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0432" y="3227665"/>
            <a:ext cx="409134" cy="591458"/>
          </a:xfrm>
          <a:prstGeom prst="rect">
            <a:avLst/>
          </a:prstGeom>
        </p:spPr>
      </p:pic>
      <p:sp>
        <p:nvSpPr>
          <p:cNvPr id="64" name="Rectangle 63"/>
          <p:cNvSpPr/>
          <p:nvPr/>
        </p:nvSpPr>
        <p:spPr bwMode="auto">
          <a:xfrm>
            <a:off x="7023921" y="3131731"/>
            <a:ext cx="616494" cy="800558"/>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5" name="TextBox 64"/>
          <p:cNvSpPr txBox="1"/>
          <p:nvPr/>
        </p:nvSpPr>
        <p:spPr>
          <a:xfrm>
            <a:off x="6868373" y="3959812"/>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Lead Consultant</a:t>
            </a:r>
          </a:p>
        </p:txBody>
      </p:sp>
      <p:pic>
        <p:nvPicPr>
          <p:cNvPr id="66" name="Picture 6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55748" y="3213336"/>
            <a:ext cx="409134" cy="591458"/>
          </a:xfrm>
          <a:prstGeom prst="rect">
            <a:avLst/>
          </a:prstGeom>
        </p:spPr>
      </p:pic>
      <p:pic>
        <p:nvPicPr>
          <p:cNvPr id="67" name="Picture 66"/>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824723" y="3213336"/>
            <a:ext cx="409134" cy="591458"/>
          </a:xfrm>
          <a:prstGeom prst="rect">
            <a:avLst/>
          </a:prstGeom>
        </p:spPr>
      </p:pic>
      <p:pic>
        <p:nvPicPr>
          <p:cNvPr id="68" name="Picture 6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492720" y="3213336"/>
            <a:ext cx="409134" cy="591458"/>
          </a:xfrm>
          <a:prstGeom prst="rect">
            <a:avLst/>
          </a:prstGeom>
        </p:spPr>
      </p:pic>
      <p:pic>
        <p:nvPicPr>
          <p:cNvPr id="69" name="Picture 68"/>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61695" y="3213336"/>
            <a:ext cx="409134" cy="591458"/>
          </a:xfrm>
          <a:prstGeom prst="rect">
            <a:avLst/>
          </a:prstGeom>
        </p:spPr>
      </p:pic>
      <p:sp>
        <p:nvSpPr>
          <p:cNvPr id="70" name="Rectangle 69"/>
          <p:cNvSpPr/>
          <p:nvPr/>
        </p:nvSpPr>
        <p:spPr bwMode="auto">
          <a:xfrm>
            <a:off x="7999934" y="3105748"/>
            <a:ext cx="2634225" cy="800557"/>
          </a:xfrm>
          <a:prstGeom prst="rect">
            <a:avLst/>
          </a:prstGeom>
          <a:noFill/>
          <a:ln w="12700">
            <a:solidFill>
              <a:schemeClr val="accent6"/>
            </a:solid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71" name="TextBox 70"/>
          <p:cNvSpPr txBox="1"/>
          <p:nvPr/>
        </p:nvSpPr>
        <p:spPr>
          <a:xfrm>
            <a:off x="8564882" y="3946311"/>
            <a:ext cx="212228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Team with varied expertise </a:t>
            </a:r>
            <a:r>
              <a:rPr lang="mr-IN" sz="1000" b="1" dirty="0">
                <a:solidFill>
                  <a:srgbClr val="0070C0"/>
                </a:solidFill>
                <a:latin typeface="Arial" panose="020B0604020202020204" pitchFamily="34" charset="0"/>
                <a:cs typeface="Segoe UI"/>
              </a:rPr>
              <a:t>–</a:t>
            </a:r>
            <a:r>
              <a:rPr lang="en-US" sz="1000" b="1" dirty="0">
                <a:solidFill>
                  <a:srgbClr val="0070C0"/>
                </a:solidFill>
                <a:latin typeface="Arial" panose="020B0604020202020204" pitchFamily="34" charset="0"/>
                <a:cs typeface="Arial" panose="020B0604020202020204" pitchFamily="34" charset="0"/>
              </a:rPr>
              <a:t> BA, DE,  Architect</a:t>
            </a:r>
          </a:p>
        </p:txBody>
      </p:sp>
      <p:sp>
        <p:nvSpPr>
          <p:cNvPr id="72" name="TextBox 71"/>
          <p:cNvSpPr txBox="1"/>
          <p:nvPr/>
        </p:nvSpPr>
        <p:spPr>
          <a:xfrm>
            <a:off x="6579166" y="2765830"/>
            <a:ext cx="1151826"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Onsite (US)</a:t>
            </a:r>
          </a:p>
        </p:txBody>
      </p:sp>
      <p:sp>
        <p:nvSpPr>
          <p:cNvPr id="73" name="TextBox 72"/>
          <p:cNvSpPr txBox="1"/>
          <p:nvPr/>
        </p:nvSpPr>
        <p:spPr>
          <a:xfrm>
            <a:off x="8397878" y="2745383"/>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sp>
        <p:nvSpPr>
          <p:cNvPr id="74" name="TextBox 73"/>
          <p:cNvSpPr txBox="1"/>
          <p:nvPr/>
        </p:nvSpPr>
        <p:spPr>
          <a:xfrm>
            <a:off x="1947825" y="4689254"/>
            <a:ext cx="2169849"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Additional members will be added as required</a:t>
            </a:r>
          </a:p>
        </p:txBody>
      </p:sp>
      <p:grpSp>
        <p:nvGrpSpPr>
          <p:cNvPr id="75" name="Group 74"/>
          <p:cNvGrpSpPr/>
          <p:nvPr/>
        </p:nvGrpSpPr>
        <p:grpSpPr>
          <a:xfrm>
            <a:off x="9337865" y="4390318"/>
            <a:ext cx="1297220" cy="800558"/>
            <a:chOff x="10043713" y="3697143"/>
            <a:chExt cx="1297220" cy="800558"/>
          </a:xfrm>
        </p:grpSpPr>
        <p:pic>
          <p:nvPicPr>
            <p:cNvPr id="76" name="Picture 75"/>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77" name="Rectangle 76"/>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78" name="Picture 7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79" name="TextBox 78"/>
          <p:cNvSpPr txBox="1"/>
          <p:nvPr/>
        </p:nvSpPr>
        <p:spPr>
          <a:xfrm>
            <a:off x="6867191" y="4594591"/>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Scalable pool of offshore Analysts will be added as required</a:t>
            </a:r>
          </a:p>
        </p:txBody>
      </p:sp>
      <p:sp>
        <p:nvSpPr>
          <p:cNvPr id="80" name="TextBox 79"/>
          <p:cNvSpPr txBox="1"/>
          <p:nvPr/>
        </p:nvSpPr>
        <p:spPr>
          <a:xfrm>
            <a:off x="7906033" y="3938877"/>
            <a:ext cx="870146"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Offshore Lead</a:t>
            </a:r>
          </a:p>
        </p:txBody>
      </p:sp>
      <p:cxnSp>
        <p:nvCxnSpPr>
          <p:cNvPr id="81" name="Straight Connector 80"/>
          <p:cNvCxnSpPr>
            <a:cxnSpLocks/>
          </p:cNvCxnSpPr>
          <p:nvPr/>
        </p:nvCxnSpPr>
        <p:spPr>
          <a:xfrm>
            <a:off x="8707966"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2" name="Rectangle: Rounded Corners 1"/>
          <p:cNvSpPr/>
          <p:nvPr/>
        </p:nvSpPr>
        <p:spPr>
          <a:xfrm>
            <a:off x="2683775"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 $32K / month</a:t>
            </a:r>
          </a:p>
        </p:txBody>
      </p:sp>
      <p:pic>
        <p:nvPicPr>
          <p:cNvPr id="83" name="Picture 82"/>
          <p:cNvPicPr>
            <a:picLocks/>
          </p:cNvPicPr>
          <p:nvPr/>
        </p:nvPicPr>
        <p:blipFill>
          <a:blip r:embed="rId3" cstate="email">
            <a:extLst>
              <a:ext uri="{28A0092B-C50C-407E-A947-70E740481C1C}">
                <a14:useLocalDpi xmlns:a14="http://schemas.microsoft.com/office/drawing/2010/main"/>
              </a:ext>
            </a:extLst>
          </a:blip>
          <a:stretch>
            <a:fillRect/>
          </a:stretch>
        </p:blipFill>
        <p:spPr>
          <a:xfrm>
            <a:off x="1680404" y="2705011"/>
            <a:ext cx="432000" cy="324000"/>
          </a:xfrm>
          <a:prstGeom prst="rect">
            <a:avLst/>
          </a:prstGeom>
        </p:spPr>
      </p:pic>
      <p:pic>
        <p:nvPicPr>
          <p:cNvPr id="84" name="Picture 83"/>
          <p:cNvPicPr>
            <a:picLocks/>
          </p:cNvPicPr>
          <p:nvPr/>
        </p:nvPicPr>
        <p:blipFill>
          <a:blip r:embed="rId3" cstate="email">
            <a:extLst>
              <a:ext uri="{28A0092B-C50C-407E-A947-70E740481C1C}">
                <a14:useLocalDpi xmlns:a14="http://schemas.microsoft.com/office/drawing/2010/main"/>
              </a:ext>
            </a:extLst>
          </a:blip>
          <a:stretch>
            <a:fillRect/>
          </a:stretch>
        </p:blipFill>
        <p:spPr>
          <a:xfrm>
            <a:off x="7617067" y="2747571"/>
            <a:ext cx="432000" cy="324000"/>
          </a:xfrm>
          <a:prstGeom prst="rect">
            <a:avLst/>
          </a:prstGeom>
        </p:spPr>
      </p:pic>
      <p:pic>
        <p:nvPicPr>
          <p:cNvPr id="85" name="Picture 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17847" y="2677394"/>
            <a:ext cx="360000" cy="360000"/>
          </a:xfrm>
          <a:prstGeom prst="rect">
            <a:avLst/>
          </a:prstGeom>
        </p:spPr>
      </p:pic>
      <p:sp>
        <p:nvSpPr>
          <p:cNvPr id="86" name="Rectangle: Rounded Corners 81"/>
          <p:cNvSpPr/>
          <p:nvPr/>
        </p:nvSpPr>
        <p:spPr>
          <a:xfrm>
            <a:off x="7465068"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$49</a:t>
            </a:r>
            <a:r>
              <a:rPr lang="en-US" sz="2000" kern="0" dirty="0">
                <a:solidFill>
                  <a:prstClr val="white"/>
                </a:solidFill>
                <a:latin typeface="Arial" panose="020B0604020202020204" pitchFamily="34" charset="0"/>
                <a:cs typeface="Arial" panose="020B0604020202020204" pitchFamily="34" charset="0"/>
              </a:rPr>
              <a:t>K </a:t>
            </a:r>
            <a:r>
              <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month</a:t>
            </a:r>
          </a:p>
        </p:txBody>
      </p:sp>
      <p:grpSp>
        <p:nvGrpSpPr>
          <p:cNvPr id="87" name="Group 86"/>
          <p:cNvGrpSpPr/>
          <p:nvPr/>
        </p:nvGrpSpPr>
        <p:grpSpPr>
          <a:xfrm>
            <a:off x="4133028" y="4393046"/>
            <a:ext cx="1297220" cy="800558"/>
            <a:chOff x="10043713" y="3697143"/>
            <a:chExt cx="1297220" cy="800558"/>
          </a:xfrm>
        </p:grpSpPr>
        <p:pic>
          <p:nvPicPr>
            <p:cNvPr id="88" name="Picture 87"/>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89" name="Rectangle 88"/>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latin typeface="Arial" panose="020B0604020202020204" pitchFamily="34" charset="0"/>
                <a:cs typeface="Arial" panose="020B0604020202020204" pitchFamily="34" charset="0"/>
              </a:endParaRPr>
            </a:p>
          </p:txBody>
        </p:sp>
        <p:pic>
          <p:nvPicPr>
            <p:cNvPr id="90" name="Picture 89"/>
            <p:cNvPicPr>
              <a:picLocks noChangeAspect="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91" name="TextBox 90">
            <a:extLst>
              <a:ext uri="{FF2B5EF4-FFF2-40B4-BE49-F238E27FC236}">
                <a16:creationId xmlns:a16="http://schemas.microsoft.com/office/drawing/2014/main" id="{D430386A-215F-4EC2-A092-88FAB43F7626}"/>
              </a:ext>
            </a:extLst>
          </p:cNvPr>
          <p:cNvSpPr txBox="1"/>
          <p:nvPr/>
        </p:nvSpPr>
        <p:spPr>
          <a:xfrm>
            <a:off x="256673" y="532263"/>
            <a:ext cx="11595855"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Though we have the capability of delivering the solution with a completely onsite team, we would recommend a flexible onsite-offshore model that is highly cost-effective, scalable and efficient</a:t>
            </a:r>
          </a:p>
        </p:txBody>
      </p:sp>
      <p:sp>
        <p:nvSpPr>
          <p:cNvPr id="93" name="Rectangle: Rounded Corners 4">
            <a:extLst>
              <a:ext uri="{FF2B5EF4-FFF2-40B4-BE49-F238E27FC236}">
                <a16:creationId xmlns:a16="http://schemas.microsoft.com/office/drawing/2014/main" id="{9443F61C-E3B4-49B3-804F-3F2C4996DF3F}"/>
              </a:ext>
            </a:extLst>
          </p:cNvPr>
          <p:cNvSpPr/>
          <p:nvPr/>
        </p:nvSpPr>
        <p:spPr>
          <a:xfrm>
            <a:off x="6320594"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038B37C2-A7CF-4FB4-81FD-E8669450E2DF}"/>
              </a:ext>
            </a:extLst>
          </p:cNvPr>
          <p:cNvSpPr txBox="1"/>
          <p:nvPr/>
        </p:nvSpPr>
        <p:spPr>
          <a:xfrm>
            <a:off x="6516732" y="1370326"/>
            <a:ext cx="4170436"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Long Term (&gt; 6 months)</a:t>
            </a:r>
          </a:p>
        </p:txBody>
      </p:sp>
      <p:sp>
        <p:nvSpPr>
          <p:cNvPr id="95" name="TextBox 94">
            <a:extLst>
              <a:ext uri="{FF2B5EF4-FFF2-40B4-BE49-F238E27FC236}">
                <a16:creationId xmlns:a16="http://schemas.microsoft.com/office/drawing/2014/main" id="{E5483FDC-71C7-3941-B13A-64FD615E8688}"/>
              </a:ext>
            </a:extLst>
          </p:cNvPr>
          <p:cNvSpPr txBox="1"/>
          <p:nvPr/>
        </p:nvSpPr>
        <p:spPr>
          <a:xfrm>
            <a:off x="3346148" y="2711204"/>
            <a:ext cx="1329203" cy="27699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A5A5">
                    <a:lumMod val="75000"/>
                  </a:srgbClr>
                </a:solidFill>
                <a:effectLst/>
                <a:uLnTx/>
                <a:uFillTx/>
                <a:latin typeface="Arial" panose="020B0604020202020204" pitchFamily="34" charset="0"/>
                <a:cs typeface="Arial" panose="020B0604020202020204" pitchFamily="34" charset="0"/>
              </a:rPr>
              <a:t>Offshore (India)</a:t>
            </a:r>
          </a:p>
        </p:txBody>
      </p:sp>
      <p:pic>
        <p:nvPicPr>
          <p:cNvPr id="96" name="Picture 95">
            <a:extLst>
              <a:ext uri="{FF2B5EF4-FFF2-40B4-BE49-F238E27FC236}">
                <a16:creationId xmlns:a16="http://schemas.microsoft.com/office/drawing/2014/main" id="{257587CC-7E2E-5745-885D-59A6616A87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117" y="2643215"/>
            <a:ext cx="360000" cy="360000"/>
          </a:xfrm>
          <a:prstGeom prst="rect">
            <a:avLst/>
          </a:prstGeom>
        </p:spPr>
      </p:pic>
      <p:sp>
        <p:nvSpPr>
          <p:cNvPr id="97" name="Rectangle: Rounded Corners 4">
            <a:extLst>
              <a:ext uri="{FF2B5EF4-FFF2-40B4-BE49-F238E27FC236}">
                <a16:creationId xmlns:a16="http://schemas.microsoft.com/office/drawing/2014/main" id="{87D8F0CE-2EE2-CB4D-B571-EF212CC19F9F}"/>
              </a:ext>
            </a:extLst>
          </p:cNvPr>
          <p:cNvSpPr/>
          <p:nvPr/>
        </p:nvSpPr>
        <p:spPr>
          <a:xfrm>
            <a:off x="1524512" y="1398932"/>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9F1626FB-8593-F149-A55F-983EA8689DA3}"/>
              </a:ext>
            </a:extLst>
          </p:cNvPr>
          <p:cNvSpPr txBox="1"/>
          <p:nvPr/>
        </p:nvSpPr>
        <p:spPr>
          <a:xfrm>
            <a:off x="2318331" y="1372416"/>
            <a:ext cx="3111917"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Recommended for short term</a:t>
            </a:r>
          </a:p>
        </p:txBody>
      </p:sp>
      <p:sp>
        <p:nvSpPr>
          <p:cNvPr id="99" name="TextBox 98">
            <a:extLst>
              <a:ext uri="{FF2B5EF4-FFF2-40B4-BE49-F238E27FC236}">
                <a16:creationId xmlns:a16="http://schemas.microsoft.com/office/drawing/2014/main" id="{DFFB6EB5-F70F-EE4E-9F95-A775E7FBAEDE}"/>
              </a:ext>
            </a:extLst>
          </p:cNvPr>
          <p:cNvSpPr txBox="1"/>
          <p:nvPr/>
        </p:nvSpPr>
        <p:spPr>
          <a:xfrm>
            <a:off x="6754096" y="4980717"/>
            <a:ext cx="2280295" cy="400110"/>
          </a:xfrm>
          <a:prstGeom prst="rect">
            <a:avLst/>
          </a:prstGeom>
          <a:noFill/>
        </p:spPr>
        <p:txBody>
          <a:bodyPr wrap="square" rtlCol="0">
            <a:spAutoFit/>
          </a:bodyPr>
          <a:lstStyle/>
          <a:p>
            <a:pPr algn="ctr"/>
            <a:r>
              <a:rPr lang="en-US" sz="1000" b="1" dirty="0">
                <a:solidFill>
                  <a:srgbClr val="0070C0"/>
                </a:solidFill>
                <a:latin typeface="Arial" panose="020B0604020202020204" pitchFamily="34" charset="0"/>
                <a:cs typeface="Arial" panose="020B0604020202020204" pitchFamily="34" charset="0"/>
              </a:rPr>
              <a:t>*Requirements &amp; Scope to be discussed </a:t>
            </a:r>
          </a:p>
        </p:txBody>
      </p:sp>
    </p:spTree>
    <p:extLst>
      <p:ext uri="{BB962C8B-B14F-4D97-AF65-F5344CB8AC3E}">
        <p14:creationId xmlns:p14="http://schemas.microsoft.com/office/powerpoint/2010/main" val="164672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p:txBody>
          <a:bodyPr/>
          <a:lstStyle/>
          <a:p>
            <a:r>
              <a:rPr lang="en-US" kern="0" dirty="0">
                <a:latin typeface="Segoe UI" panose="020B0502040204020203" pitchFamily="34" charset="0"/>
                <a:ea typeface="Segoe UI" panose="020B0502040204020203" pitchFamily="34" charset="0"/>
                <a:cs typeface="Segoe UI" panose="020B0502040204020203" pitchFamily="34" charset="0"/>
              </a:rPr>
              <a:t>Evolving Architecture For Diverse Analytical Workloads</a:t>
            </a:r>
          </a:p>
        </p:txBody>
      </p:sp>
    </p:spTree>
    <p:extLst>
      <p:ext uri="{BB962C8B-B14F-4D97-AF65-F5344CB8AC3E}">
        <p14:creationId xmlns:p14="http://schemas.microsoft.com/office/powerpoint/2010/main" val="111043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Ideal Data Ecosystem Vision</a:t>
            </a:r>
          </a:p>
        </p:txBody>
      </p:sp>
      <p:sp>
        <p:nvSpPr>
          <p:cNvPr id="95" name="Rectangle: Rounded Corners 38">
            <a:extLst>
              <a:ext uri="{FF2B5EF4-FFF2-40B4-BE49-F238E27FC236}">
                <a16:creationId xmlns:a16="http://schemas.microsoft.com/office/drawing/2014/main" id="{771FDF01-B062-B142-A4A2-BC8A57D60C5E}"/>
              </a:ext>
            </a:extLst>
          </p:cNvPr>
          <p:cNvSpPr/>
          <p:nvPr/>
        </p:nvSpPr>
        <p:spPr>
          <a:xfrm>
            <a:off x="10258482" y="1407597"/>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96" name="Trapezoid 95">
            <a:extLst>
              <a:ext uri="{FF2B5EF4-FFF2-40B4-BE49-F238E27FC236}">
                <a16:creationId xmlns:a16="http://schemas.microsoft.com/office/drawing/2014/main" id="{70170AE7-6E9F-4B45-8636-E8D1C396ECC7}"/>
              </a:ext>
            </a:extLst>
          </p:cNvPr>
          <p:cNvSpPr/>
          <p:nvPr/>
        </p:nvSpPr>
        <p:spPr>
          <a:xfrm rot="16200000">
            <a:off x="4180402" y="498778"/>
            <a:ext cx="4624578" cy="6539604"/>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cxnSp>
        <p:nvCxnSpPr>
          <p:cNvPr id="97" name="Elbow Connector 96">
            <a:extLst>
              <a:ext uri="{FF2B5EF4-FFF2-40B4-BE49-F238E27FC236}">
                <a16:creationId xmlns:a16="http://schemas.microsoft.com/office/drawing/2014/main" id="{EF28FF17-EC18-3445-AC8F-606209E4A494}"/>
              </a:ext>
            </a:extLst>
          </p:cNvPr>
          <p:cNvCxnSpPr>
            <a:cxnSpLocks/>
          </p:cNvCxnSpPr>
          <p:nvPr/>
        </p:nvCxnSpPr>
        <p:spPr>
          <a:xfrm flipV="1">
            <a:off x="4812860" y="3474115"/>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2A5B1C1-8856-ED41-8591-E46206E0F290}"/>
              </a:ext>
            </a:extLst>
          </p:cNvPr>
          <p:cNvCxnSpPr>
            <a:cxnSpLocks/>
          </p:cNvCxnSpPr>
          <p:nvPr/>
        </p:nvCxnSpPr>
        <p:spPr>
          <a:xfrm flipV="1">
            <a:off x="9553715" y="3388993"/>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6B220ED-F6B6-AC40-98C3-1F1BD36C75DD}"/>
              </a:ext>
            </a:extLst>
          </p:cNvPr>
          <p:cNvCxnSpPr>
            <a:cxnSpLocks/>
          </p:cNvCxnSpPr>
          <p:nvPr/>
        </p:nvCxnSpPr>
        <p:spPr>
          <a:xfrm>
            <a:off x="9553715" y="4373760"/>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E95A554-7C46-1343-B0B6-C51F96125C86}"/>
              </a:ext>
            </a:extLst>
          </p:cNvPr>
          <p:cNvCxnSpPr>
            <a:cxnSpLocks/>
          </p:cNvCxnSpPr>
          <p:nvPr/>
        </p:nvCxnSpPr>
        <p:spPr>
          <a:xfrm flipV="1">
            <a:off x="9553715" y="5431150"/>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15F57E6C-CFD3-5F4E-9144-E9DE07D153E7}"/>
              </a:ext>
            </a:extLst>
          </p:cNvPr>
          <p:cNvCxnSpPr>
            <a:cxnSpLocks/>
          </p:cNvCxnSpPr>
          <p:nvPr/>
        </p:nvCxnSpPr>
        <p:spPr>
          <a:xfrm>
            <a:off x="9553715" y="2172190"/>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06427AC1-104B-AF4D-9634-BE6185F258CE}"/>
              </a:ext>
            </a:extLst>
          </p:cNvPr>
          <p:cNvCxnSpPr>
            <a:cxnSpLocks/>
          </p:cNvCxnSpPr>
          <p:nvPr/>
        </p:nvCxnSpPr>
        <p:spPr>
          <a:xfrm flipV="1">
            <a:off x="9553715" y="1790949"/>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830E873E-6EC0-624C-A7B0-8D626A90907E}"/>
              </a:ext>
            </a:extLst>
          </p:cNvPr>
          <p:cNvSpPr/>
          <p:nvPr/>
        </p:nvSpPr>
        <p:spPr bwMode="auto">
          <a:xfrm>
            <a:off x="3488145" y="2408593"/>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Lake</a:t>
            </a:r>
          </a:p>
        </p:txBody>
      </p:sp>
      <p:grpSp>
        <p:nvGrpSpPr>
          <p:cNvPr id="104" name="Group 103">
            <a:extLst>
              <a:ext uri="{FF2B5EF4-FFF2-40B4-BE49-F238E27FC236}">
                <a16:creationId xmlns:a16="http://schemas.microsoft.com/office/drawing/2014/main" id="{D8384C96-0EB6-9441-BFBE-7064F4C365E5}"/>
              </a:ext>
            </a:extLst>
          </p:cNvPr>
          <p:cNvGrpSpPr/>
          <p:nvPr/>
        </p:nvGrpSpPr>
        <p:grpSpPr>
          <a:xfrm>
            <a:off x="3408972" y="2015242"/>
            <a:ext cx="6150694" cy="3863336"/>
            <a:chOff x="3594025" y="2322292"/>
            <a:chExt cx="6150694" cy="3863336"/>
          </a:xfrm>
        </p:grpSpPr>
        <p:sp>
          <p:nvSpPr>
            <p:cNvPr id="105" name="Rectangle 104">
              <a:extLst>
                <a:ext uri="{FF2B5EF4-FFF2-40B4-BE49-F238E27FC236}">
                  <a16:creationId xmlns:a16="http://schemas.microsoft.com/office/drawing/2014/main" id="{C973BB15-EFB6-4047-872C-4D1E1D84DABA}"/>
                </a:ext>
              </a:extLst>
            </p:cNvPr>
            <p:cNvSpPr/>
            <p:nvPr/>
          </p:nvSpPr>
          <p:spPr bwMode="auto">
            <a:xfrm>
              <a:off x="5546217" y="2322292"/>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Relational Data Store </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&amp; MPP Databases</a:t>
              </a:r>
            </a:p>
          </p:txBody>
        </p:sp>
        <p:sp>
          <p:nvSpPr>
            <p:cNvPr id="106" name="Rectangle 105">
              <a:extLst>
                <a:ext uri="{FF2B5EF4-FFF2-40B4-BE49-F238E27FC236}">
                  <a16:creationId xmlns:a16="http://schemas.microsoft.com/office/drawing/2014/main" id="{8F71832D-D7E0-D147-93CC-F2287970D361}"/>
                </a:ext>
              </a:extLst>
            </p:cNvPr>
            <p:cNvSpPr/>
            <p:nvPr/>
          </p:nvSpPr>
          <p:spPr bwMode="auto">
            <a:xfrm>
              <a:off x="8016719" y="2322292"/>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Enterprise Reporting Platform</a:t>
              </a:r>
            </a:p>
          </p:txBody>
        </p:sp>
        <p:sp>
          <p:nvSpPr>
            <p:cNvPr id="107" name="Rectangle 106">
              <a:extLst>
                <a:ext uri="{FF2B5EF4-FFF2-40B4-BE49-F238E27FC236}">
                  <a16:creationId xmlns:a16="http://schemas.microsoft.com/office/drawing/2014/main" id="{F7506D2C-0F27-5740-AB30-38A3D6FB42E4}"/>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API endpoints </a:t>
              </a:r>
            </a:p>
          </p:txBody>
        </p:sp>
        <p:sp>
          <p:nvSpPr>
            <p:cNvPr id="108" name="Rectangle 107">
              <a:extLst>
                <a:ext uri="{FF2B5EF4-FFF2-40B4-BE49-F238E27FC236}">
                  <a16:creationId xmlns:a16="http://schemas.microsoft.com/office/drawing/2014/main" id="{51809E5B-2DED-364C-9E97-DBAC6A04CFCA}"/>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Indexing and Querying</a:t>
              </a:r>
            </a:p>
          </p:txBody>
        </p:sp>
        <p:sp>
          <p:nvSpPr>
            <p:cNvPr id="109" name="Rectangle 108">
              <a:extLst>
                <a:ext uri="{FF2B5EF4-FFF2-40B4-BE49-F238E27FC236}">
                  <a16:creationId xmlns:a16="http://schemas.microsoft.com/office/drawing/2014/main" id="{6F73CAF9-4811-A046-B25C-7E8300F4A67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Indexing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(Ex: Elastic Cache)</a:t>
              </a:r>
            </a:p>
          </p:txBody>
        </p:sp>
        <p:sp>
          <p:nvSpPr>
            <p:cNvPr id="110" name="Rectangle 109">
              <a:extLst>
                <a:ext uri="{FF2B5EF4-FFF2-40B4-BE49-F238E27FC236}">
                  <a16:creationId xmlns:a16="http://schemas.microsoft.com/office/drawing/2014/main" id="{E113968F-78DD-7146-B69E-662372979CB0}"/>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Distributed Processing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Feature Engineering</a:t>
              </a:r>
            </a:p>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Sampling </a:t>
              </a:r>
            </a:p>
          </p:txBody>
        </p:sp>
        <p:sp>
          <p:nvSpPr>
            <p:cNvPr id="111" name="Rectangle 110">
              <a:extLst>
                <a:ext uri="{FF2B5EF4-FFF2-40B4-BE49-F238E27FC236}">
                  <a16:creationId xmlns:a16="http://schemas.microsoft.com/office/drawing/2014/main" id="{C00A23D5-FCAE-5741-99CB-68F2C9BCC070}"/>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Machine Learning Workbench</a:t>
              </a:r>
            </a:p>
          </p:txBody>
        </p:sp>
        <p:cxnSp>
          <p:nvCxnSpPr>
            <p:cNvPr id="112" name="Straight Arrow Connector 111">
              <a:extLst>
                <a:ext uri="{FF2B5EF4-FFF2-40B4-BE49-F238E27FC236}">
                  <a16:creationId xmlns:a16="http://schemas.microsoft.com/office/drawing/2014/main" id="{719B1B19-04DA-8B44-8A63-040D22F286B8}"/>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88DE0C1-8FB7-4241-8778-F1ABECD2EDBE}"/>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352DF5-D078-D644-8E3F-A80E21DF5A9B}"/>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E23B78C8-F964-EA4C-8731-AEB013403BC1}"/>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0DC9D4FE-0B58-B740-AAD4-92C68580577E}"/>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D9843FB-FA0C-0347-B93E-0600BB06016C}"/>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18" name="Elbow Connector 117">
              <a:extLst>
                <a:ext uri="{FF2B5EF4-FFF2-40B4-BE49-F238E27FC236}">
                  <a16:creationId xmlns:a16="http://schemas.microsoft.com/office/drawing/2014/main" id="{BBBCC491-3998-EC43-ABD6-6557490B5CEB}"/>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8B27A194-DB54-AC49-8098-59DA022903AF}"/>
              </a:ext>
            </a:extLst>
          </p:cNvPr>
          <p:cNvSpPr txBox="1"/>
          <p:nvPr/>
        </p:nvSpPr>
        <p:spPr>
          <a:xfrm>
            <a:off x="3333970" y="1116396"/>
            <a:ext cx="6264000"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Isolating Compute from Storage for Throttle Free, Optimized, Cataloged, Secured and Accountable Single View</a:t>
            </a:r>
          </a:p>
        </p:txBody>
      </p:sp>
      <p:cxnSp>
        <p:nvCxnSpPr>
          <p:cNvPr id="120" name="Straight Arrow Connector 119">
            <a:extLst>
              <a:ext uri="{FF2B5EF4-FFF2-40B4-BE49-F238E27FC236}">
                <a16:creationId xmlns:a16="http://schemas.microsoft.com/office/drawing/2014/main" id="{A3878B6E-DE96-674C-A3CE-AFDBE088BD74}"/>
              </a:ext>
            </a:extLst>
          </p:cNvPr>
          <p:cNvCxnSpPr/>
          <p:nvPr/>
        </p:nvCxnSpPr>
        <p:spPr>
          <a:xfrm>
            <a:off x="1185596" y="3744791"/>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BD8CA664-217A-B94A-9DBC-38EC659E8DB9}"/>
              </a:ext>
            </a:extLst>
          </p:cNvPr>
          <p:cNvGrpSpPr/>
          <p:nvPr/>
        </p:nvGrpSpPr>
        <p:grpSpPr>
          <a:xfrm>
            <a:off x="114229" y="1302403"/>
            <a:ext cx="3298723" cy="4343423"/>
            <a:chOff x="162674" y="1339171"/>
            <a:chExt cx="3298723" cy="4343423"/>
          </a:xfrm>
        </p:grpSpPr>
        <p:sp>
          <p:nvSpPr>
            <p:cNvPr id="122" name="Rectangle 121">
              <a:extLst>
                <a:ext uri="{FF2B5EF4-FFF2-40B4-BE49-F238E27FC236}">
                  <a16:creationId xmlns:a16="http://schemas.microsoft.com/office/drawing/2014/main" id="{C6ADEB2C-5834-0F4B-81C6-F6F11D6387D7}"/>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Data Integration</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cxnSp>
          <p:nvCxnSpPr>
            <p:cNvPr id="123" name="Straight Arrow Connector 122">
              <a:extLst>
                <a:ext uri="{FF2B5EF4-FFF2-40B4-BE49-F238E27FC236}">
                  <a16:creationId xmlns:a16="http://schemas.microsoft.com/office/drawing/2014/main" id="{3E9989B2-8D1F-004D-B131-3CD30A632277}"/>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80DA2F52-9835-814B-AA27-E9F7F0E82089}"/>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Arial" panose="020B0604020202020204" pitchFamily="34" charset="0"/>
                <a:ea typeface="Segoe UI" panose="020B0502040204020203"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74D14A04-EFF1-DD4A-8292-31A81982D8EF}"/>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Structured </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6BE1138C-B4F9-FA49-894A-861E79E138B3}"/>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Unstructured</a:t>
              </a:r>
              <a:endParaRPr lang="en-IN" sz="1200" dirty="0">
                <a:solidFill>
                  <a:schemeClr val="tx2"/>
                </a:solidFill>
                <a:latin typeface="Arial" panose="020B0604020202020204" pitchFamily="34" charset="0"/>
                <a:ea typeface="Segoe UI" panose="020B0502040204020203" pitchFamily="34" charset="0"/>
                <a:cs typeface="Arial" panose="020B0604020202020204" pitchFamily="34" charset="0"/>
              </a:endParaRPr>
            </a:p>
          </p:txBody>
        </p:sp>
        <p:sp>
          <p:nvSpPr>
            <p:cNvPr id="127" name="TextBox 126">
              <a:extLst>
                <a:ext uri="{FF2B5EF4-FFF2-40B4-BE49-F238E27FC236}">
                  <a16:creationId xmlns:a16="http://schemas.microsoft.com/office/drawing/2014/main" id="{71B67141-3647-9445-A247-EC09C028579C}"/>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Conventional Data Sources</a:t>
              </a:r>
            </a:p>
          </p:txBody>
        </p:sp>
        <p:sp>
          <p:nvSpPr>
            <p:cNvPr id="128" name="TextBox 127">
              <a:extLst>
                <a:ext uri="{FF2B5EF4-FFF2-40B4-BE49-F238E27FC236}">
                  <a16:creationId xmlns:a16="http://schemas.microsoft.com/office/drawing/2014/main" id="{3C8C574D-F90E-6E44-9D8D-7DCDC271DA45}"/>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Unconventional Data Sources</a:t>
              </a:r>
            </a:p>
          </p:txBody>
        </p:sp>
        <p:sp>
          <p:nvSpPr>
            <p:cNvPr id="129" name="TextBox 128">
              <a:extLst>
                <a:ext uri="{FF2B5EF4-FFF2-40B4-BE49-F238E27FC236}">
                  <a16:creationId xmlns:a16="http://schemas.microsoft.com/office/drawing/2014/main" id="{A2503044-3978-5F4A-85AE-79919F7B5613}"/>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External Data Sources</a:t>
              </a:r>
            </a:p>
          </p:txBody>
        </p:sp>
        <p:sp>
          <p:nvSpPr>
            <p:cNvPr id="130" name="TextBox 129">
              <a:extLst>
                <a:ext uri="{FF2B5EF4-FFF2-40B4-BE49-F238E27FC236}">
                  <a16:creationId xmlns:a16="http://schemas.microsoft.com/office/drawing/2014/main" id="{F9820583-8F44-BB4D-BC9B-A45ABCD37E3D}"/>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Arial" panose="020B0604020202020204" pitchFamily="34" charset="0"/>
                  <a:ea typeface="Segoe UI" panose="020B0502040204020203" pitchFamily="34" charset="0"/>
                  <a:cs typeface="Arial" panose="020B0604020202020204" pitchFamily="34" charset="0"/>
                </a:rPr>
                <a:t>Internal Data Sources</a:t>
              </a:r>
            </a:p>
          </p:txBody>
        </p:sp>
        <p:sp>
          <p:nvSpPr>
            <p:cNvPr id="131" name="TextBox 130">
              <a:extLst>
                <a:ext uri="{FF2B5EF4-FFF2-40B4-BE49-F238E27FC236}">
                  <a16:creationId xmlns:a16="http://schemas.microsoft.com/office/drawing/2014/main" id="{20540531-335B-CF49-87FD-70E0CD7C50FC}"/>
                </a:ext>
              </a:extLst>
            </p:cNvPr>
            <p:cNvSpPr txBox="1"/>
            <p:nvPr/>
          </p:nvSpPr>
          <p:spPr>
            <a:xfrm>
              <a:off x="210493" y="1339171"/>
              <a:ext cx="2895249" cy="307777"/>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Data Type specific ETL toolset</a:t>
              </a:r>
            </a:p>
          </p:txBody>
        </p:sp>
      </p:grpSp>
      <p:sp>
        <p:nvSpPr>
          <p:cNvPr id="132" name="Rectangle 131">
            <a:extLst>
              <a:ext uri="{FF2B5EF4-FFF2-40B4-BE49-F238E27FC236}">
                <a16:creationId xmlns:a16="http://schemas.microsoft.com/office/drawing/2014/main" id="{80611512-E658-2842-84C2-FD62F82D46AC}"/>
              </a:ext>
            </a:extLst>
          </p:cNvPr>
          <p:cNvSpPr/>
          <p:nvPr/>
        </p:nvSpPr>
        <p:spPr bwMode="auto">
          <a:xfrm>
            <a:off x="10362072" y="1562349"/>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CANNED REPORTS</a:t>
            </a:r>
          </a:p>
        </p:txBody>
      </p:sp>
      <p:sp>
        <p:nvSpPr>
          <p:cNvPr id="133" name="Rectangle 132">
            <a:extLst>
              <a:ext uri="{FF2B5EF4-FFF2-40B4-BE49-F238E27FC236}">
                <a16:creationId xmlns:a16="http://schemas.microsoft.com/office/drawing/2014/main" id="{56D7C8F0-0461-EE45-8F00-539684202BD7}"/>
              </a:ext>
            </a:extLst>
          </p:cNvPr>
          <p:cNvSpPr/>
          <p:nvPr/>
        </p:nvSpPr>
        <p:spPr bwMode="auto">
          <a:xfrm>
            <a:off x="10362072" y="220774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SELF SERVICE BI</a:t>
            </a:r>
          </a:p>
        </p:txBody>
      </p:sp>
      <p:sp>
        <p:nvSpPr>
          <p:cNvPr id="134" name="Rectangle 133">
            <a:extLst>
              <a:ext uri="{FF2B5EF4-FFF2-40B4-BE49-F238E27FC236}">
                <a16:creationId xmlns:a16="http://schemas.microsoft.com/office/drawing/2014/main" id="{751ED0A3-1CF2-C143-891F-CEF43529E3B6}"/>
              </a:ext>
            </a:extLst>
          </p:cNvPr>
          <p:cNvSpPr/>
          <p:nvPr/>
        </p:nvSpPr>
        <p:spPr bwMode="auto">
          <a:xfrm>
            <a:off x="10362072" y="316039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OPERATIONAL</a:t>
            </a:r>
          </a:p>
        </p:txBody>
      </p:sp>
      <p:sp>
        <p:nvSpPr>
          <p:cNvPr id="135" name="Rectangle 134">
            <a:extLst>
              <a:ext uri="{FF2B5EF4-FFF2-40B4-BE49-F238E27FC236}">
                <a16:creationId xmlns:a16="http://schemas.microsoft.com/office/drawing/2014/main" id="{3618A195-F63E-0D47-9275-6E7492BB6C41}"/>
              </a:ext>
            </a:extLst>
          </p:cNvPr>
          <p:cNvSpPr/>
          <p:nvPr/>
        </p:nvSpPr>
        <p:spPr bwMode="auto">
          <a:xfrm>
            <a:off x="10362072" y="4145752"/>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ADVANCED ANALYTICS</a:t>
            </a:r>
          </a:p>
        </p:txBody>
      </p:sp>
      <p:sp>
        <p:nvSpPr>
          <p:cNvPr id="136" name="Rectangle 135">
            <a:extLst>
              <a:ext uri="{FF2B5EF4-FFF2-40B4-BE49-F238E27FC236}">
                <a16:creationId xmlns:a16="http://schemas.microsoft.com/office/drawing/2014/main" id="{DAF5EF79-3E88-814A-A61E-DA93B63859CB}"/>
              </a:ext>
            </a:extLst>
          </p:cNvPr>
          <p:cNvSpPr/>
          <p:nvPr/>
        </p:nvSpPr>
        <p:spPr bwMode="auto">
          <a:xfrm>
            <a:off x="10362072" y="520255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Arial" panose="020B0604020202020204" pitchFamily="34" charset="0"/>
                <a:ea typeface="Segoe UI" panose="020B0502040204020203" pitchFamily="34" charset="0"/>
                <a:cs typeface="Arial" panose="020B0604020202020204" pitchFamily="34" charset="0"/>
              </a:rPr>
              <a:t>REAL TIME REPORTING</a:t>
            </a:r>
          </a:p>
        </p:txBody>
      </p:sp>
      <p:sp>
        <p:nvSpPr>
          <p:cNvPr id="137" name="TextBox 136">
            <a:extLst>
              <a:ext uri="{FF2B5EF4-FFF2-40B4-BE49-F238E27FC236}">
                <a16:creationId xmlns:a16="http://schemas.microsoft.com/office/drawing/2014/main" id="{BA7E0479-EE97-CC48-9992-EDE416B6E44C}"/>
              </a:ext>
            </a:extLst>
          </p:cNvPr>
          <p:cNvSpPr txBox="1"/>
          <p:nvPr/>
        </p:nvSpPr>
        <p:spPr>
          <a:xfrm>
            <a:off x="10151636" y="975800"/>
            <a:ext cx="1868663" cy="523220"/>
          </a:xfrm>
          <a:prstGeom prst="rect">
            <a:avLst/>
          </a:prstGeom>
          <a:noFill/>
          <a:ln>
            <a:noFill/>
          </a:ln>
        </p:spPr>
        <p:txBody>
          <a:bodyPr wrap="square" rtlCol="0">
            <a:spAutoFit/>
          </a:bodyPr>
          <a:lstStyle/>
          <a:p>
            <a:pPr algn="ctr"/>
            <a:r>
              <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rPr>
              <a:t>Workload Aware Compute</a:t>
            </a:r>
          </a:p>
        </p:txBody>
      </p:sp>
      <p:sp>
        <p:nvSpPr>
          <p:cNvPr id="138" name="TextBox 137">
            <a:extLst>
              <a:ext uri="{FF2B5EF4-FFF2-40B4-BE49-F238E27FC236}">
                <a16:creationId xmlns:a16="http://schemas.microsoft.com/office/drawing/2014/main" id="{DDBA3B6E-49F2-684A-9EF7-EDF86199A6F9}"/>
              </a:ext>
            </a:extLst>
          </p:cNvPr>
          <p:cNvSpPr txBox="1"/>
          <p:nvPr/>
        </p:nvSpPr>
        <p:spPr>
          <a:xfrm>
            <a:off x="284846" y="499576"/>
            <a:ext cx="113498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LatentView’s Workload-centric architectures help democratize insights beyond data warehousing</a:t>
            </a:r>
          </a:p>
        </p:txBody>
      </p:sp>
    </p:spTree>
    <p:extLst>
      <p:ext uri="{BB962C8B-B14F-4D97-AF65-F5344CB8AC3E}">
        <p14:creationId xmlns:p14="http://schemas.microsoft.com/office/powerpoint/2010/main" val="667374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a:xfrm>
            <a:off x="304966" y="58925"/>
            <a:ext cx="11887033" cy="408349"/>
          </a:xfrm>
        </p:spPr>
        <p:txBody>
          <a:bodyPr/>
          <a:lstStyle/>
          <a:p>
            <a:r>
              <a:rPr lang="en-US" dirty="0"/>
              <a:t>POV on Evolving Data Lake Architecture for Diverse Analytical Workloads</a:t>
            </a:r>
          </a:p>
        </p:txBody>
      </p:sp>
      <p:grpSp>
        <p:nvGrpSpPr>
          <p:cNvPr id="51" name="Group 50">
            <a:extLst>
              <a:ext uri="{FF2B5EF4-FFF2-40B4-BE49-F238E27FC236}">
                <a16:creationId xmlns:a16="http://schemas.microsoft.com/office/drawing/2014/main" id="{56E97F39-856B-0B4C-AD07-C4F1589AA16E}"/>
              </a:ext>
            </a:extLst>
          </p:cNvPr>
          <p:cNvGrpSpPr/>
          <p:nvPr/>
        </p:nvGrpSpPr>
        <p:grpSpPr>
          <a:xfrm>
            <a:off x="3551201" y="597225"/>
            <a:ext cx="6956748" cy="2463625"/>
            <a:chOff x="4253566" y="661181"/>
            <a:chExt cx="6956748" cy="2463625"/>
          </a:xfrm>
        </p:grpSpPr>
        <p:sp>
          <p:nvSpPr>
            <p:cNvPr id="52" name="Rounded Rectangle 51">
              <a:extLst>
                <a:ext uri="{FF2B5EF4-FFF2-40B4-BE49-F238E27FC236}">
                  <a16:creationId xmlns:a16="http://schemas.microsoft.com/office/drawing/2014/main" id="{72498F14-CE1A-3648-B9B2-0168A3FCCAB8}"/>
                </a:ext>
              </a:extLst>
            </p:cNvPr>
            <p:cNvSpPr/>
            <p:nvPr/>
          </p:nvSpPr>
          <p:spPr>
            <a:xfrm>
              <a:off x="4278263" y="935129"/>
              <a:ext cx="6889022" cy="322898"/>
            </a:xfrm>
            <a:prstGeom prst="round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ea typeface="Segoe UI" panose="020B0502040204020203"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76BCBAB7-7867-5348-9667-C9816B7CD09E}"/>
                </a:ext>
              </a:extLst>
            </p:cNvPr>
            <p:cNvGrpSpPr/>
            <p:nvPr/>
          </p:nvGrpSpPr>
          <p:grpSpPr>
            <a:xfrm>
              <a:off x="4253566" y="661181"/>
              <a:ext cx="6956748" cy="2463625"/>
              <a:chOff x="4253566" y="661181"/>
              <a:chExt cx="6956748" cy="2463625"/>
            </a:xfrm>
          </p:grpSpPr>
          <p:pic>
            <p:nvPicPr>
              <p:cNvPr id="54" name="Picture 24" descr="Image result for lock icon png">
                <a:extLst>
                  <a:ext uri="{FF2B5EF4-FFF2-40B4-BE49-F238E27FC236}">
                    <a16:creationId xmlns:a16="http://schemas.microsoft.com/office/drawing/2014/main" id="{33016501-A1D3-4F4F-A5FB-018887A430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698" y="953062"/>
                <a:ext cx="294327" cy="29432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1CC74AD3-046A-8347-8722-5E9D0E076CF3}"/>
                  </a:ext>
                </a:extLst>
              </p:cNvPr>
              <p:cNvSpPr txBox="1"/>
              <p:nvPr/>
            </p:nvSpPr>
            <p:spPr>
              <a:xfrm>
                <a:off x="4617320" y="981591"/>
                <a:ext cx="1464995"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Encryption</a:t>
                </a:r>
              </a:p>
            </p:txBody>
          </p:sp>
          <p:pic>
            <p:nvPicPr>
              <p:cNvPr id="56" name="Picture 26" descr="Image result for technical metadata icon">
                <a:extLst>
                  <a:ext uri="{FF2B5EF4-FFF2-40B4-BE49-F238E27FC236}">
                    <a16:creationId xmlns:a16="http://schemas.microsoft.com/office/drawing/2014/main" id="{89C9D9E3-1553-2447-8FF8-209885D63F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4047" y="983415"/>
                <a:ext cx="470407" cy="24716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1E8C5EE0-F449-C14A-B7FF-9B397FE7D7AA}"/>
                  </a:ext>
                </a:extLst>
              </p:cNvPr>
              <p:cNvSpPr txBox="1"/>
              <p:nvPr/>
            </p:nvSpPr>
            <p:spPr>
              <a:xfrm>
                <a:off x="6639486" y="947524"/>
                <a:ext cx="2242397"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Technical and Process Metadata</a:t>
                </a:r>
              </a:p>
            </p:txBody>
          </p:sp>
          <p:pic>
            <p:nvPicPr>
              <p:cNvPr id="58" name="Picture 30" descr="Image result for IAM icon">
                <a:extLst>
                  <a:ext uri="{FF2B5EF4-FFF2-40B4-BE49-F238E27FC236}">
                    <a16:creationId xmlns:a16="http://schemas.microsoft.com/office/drawing/2014/main" id="{81440AB2-0C8C-014B-B370-7083270DF3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81883" y="964960"/>
                <a:ext cx="257998" cy="25799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F6A14F5-FA4C-204F-8281-7366C9A75E66}"/>
                  </a:ext>
                </a:extLst>
              </p:cNvPr>
              <p:cNvSpPr txBox="1"/>
              <p:nvPr/>
            </p:nvSpPr>
            <p:spPr>
              <a:xfrm>
                <a:off x="9125572" y="964312"/>
                <a:ext cx="2084742"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Users and Roles Management</a:t>
                </a:r>
              </a:p>
            </p:txBody>
          </p:sp>
          <p:sp>
            <p:nvSpPr>
              <p:cNvPr id="60" name="Oval 59">
                <a:extLst>
                  <a:ext uri="{FF2B5EF4-FFF2-40B4-BE49-F238E27FC236}">
                    <a16:creationId xmlns:a16="http://schemas.microsoft.com/office/drawing/2014/main" id="{EAFD9C4D-0227-7B46-A935-3ECC9A4C2C2D}"/>
                  </a:ext>
                </a:extLst>
              </p:cNvPr>
              <p:cNvSpPr/>
              <p:nvPr/>
            </p:nvSpPr>
            <p:spPr>
              <a:xfrm>
                <a:off x="4253566" y="2045610"/>
                <a:ext cx="890087" cy="889787"/>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Archive</a:t>
                </a:r>
              </a:p>
            </p:txBody>
          </p:sp>
          <p:pic>
            <p:nvPicPr>
              <p:cNvPr id="61" name="Picture 2" descr="Image result for Azure blob cold icon">
                <a:extLst>
                  <a:ext uri="{FF2B5EF4-FFF2-40B4-BE49-F238E27FC236}">
                    <a16:creationId xmlns:a16="http://schemas.microsoft.com/office/drawing/2014/main" id="{AD7BA0DB-9C0F-CE4D-A5BE-AF266583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1462" y="2374096"/>
                <a:ext cx="530270" cy="53027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a16="http://schemas.microsoft.com/office/drawing/2014/main" id="{0C9D3707-D966-6349-964F-78346BF2DF2B}"/>
                  </a:ext>
                </a:extLst>
              </p:cNvPr>
              <p:cNvCxnSpPr>
                <a:cxnSpLocks/>
                <a:stCxn id="61" idx="2"/>
                <a:endCxn id="107" idx="0"/>
              </p:cNvCxnSpPr>
              <p:nvPr/>
            </p:nvCxnSpPr>
            <p:spPr>
              <a:xfrm>
                <a:off x="4716597" y="2904366"/>
                <a:ext cx="431830" cy="2204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BAF38F-74B6-A441-95B0-09309C7C6154}"/>
                  </a:ext>
                </a:extLst>
              </p:cNvPr>
              <p:cNvSpPr txBox="1"/>
              <p:nvPr/>
            </p:nvSpPr>
            <p:spPr>
              <a:xfrm>
                <a:off x="6858639" y="661181"/>
                <a:ext cx="1460070" cy="253916"/>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Governance</a:t>
                </a:r>
              </a:p>
            </p:txBody>
          </p:sp>
        </p:grpSp>
      </p:grpSp>
      <p:grpSp>
        <p:nvGrpSpPr>
          <p:cNvPr id="64" name="Group 63">
            <a:extLst>
              <a:ext uri="{FF2B5EF4-FFF2-40B4-BE49-F238E27FC236}">
                <a16:creationId xmlns:a16="http://schemas.microsoft.com/office/drawing/2014/main" id="{048D42BA-E2F8-AA47-AEFE-C55CF13B8D0B}"/>
              </a:ext>
            </a:extLst>
          </p:cNvPr>
          <p:cNvGrpSpPr/>
          <p:nvPr/>
        </p:nvGrpSpPr>
        <p:grpSpPr>
          <a:xfrm>
            <a:off x="1486088" y="1726604"/>
            <a:ext cx="7336153" cy="4420403"/>
            <a:chOff x="2188453" y="1790560"/>
            <a:chExt cx="7336153" cy="4420403"/>
          </a:xfrm>
        </p:grpSpPr>
        <p:cxnSp>
          <p:nvCxnSpPr>
            <p:cNvPr id="65" name="Elbow Connector 64">
              <a:extLst>
                <a:ext uri="{FF2B5EF4-FFF2-40B4-BE49-F238E27FC236}">
                  <a16:creationId xmlns:a16="http://schemas.microsoft.com/office/drawing/2014/main" id="{4752CB5B-F60B-9A44-9488-0666FB8DEECE}"/>
                </a:ext>
              </a:extLst>
            </p:cNvPr>
            <p:cNvCxnSpPr>
              <a:cxnSpLocks/>
              <a:stCxn id="85" idx="3"/>
              <a:endCxn id="80" idx="1"/>
            </p:cNvCxnSpPr>
            <p:nvPr/>
          </p:nvCxnSpPr>
          <p:spPr>
            <a:xfrm flipV="1">
              <a:off x="7861733" y="3499463"/>
              <a:ext cx="216997" cy="427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88ABBEAA-C513-3C4E-BCF8-066703F237C4}"/>
                </a:ext>
              </a:extLst>
            </p:cNvPr>
            <p:cNvCxnSpPr>
              <a:stCxn id="85" idx="3"/>
              <a:endCxn id="93" idx="1"/>
            </p:cNvCxnSpPr>
            <p:nvPr/>
          </p:nvCxnSpPr>
          <p:spPr>
            <a:xfrm>
              <a:off x="7861733" y="3927174"/>
              <a:ext cx="218094" cy="516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CEA9788-0034-5549-863B-C1FD942DBAB2}"/>
                </a:ext>
              </a:extLst>
            </p:cNvPr>
            <p:cNvGrpSpPr/>
            <p:nvPr/>
          </p:nvGrpSpPr>
          <p:grpSpPr>
            <a:xfrm>
              <a:off x="2188453" y="4447125"/>
              <a:ext cx="1798640" cy="929477"/>
              <a:chOff x="1686249" y="-1416185"/>
              <a:chExt cx="2058737" cy="1063887"/>
            </a:xfrm>
          </p:grpSpPr>
          <p:sp>
            <p:nvSpPr>
              <p:cNvPr id="95" name="TextBox 94">
                <a:extLst>
                  <a:ext uri="{FF2B5EF4-FFF2-40B4-BE49-F238E27FC236}">
                    <a16:creationId xmlns:a16="http://schemas.microsoft.com/office/drawing/2014/main" id="{2B1631BB-E95B-3F48-B8B5-BD4142478659}"/>
                  </a:ext>
                </a:extLst>
              </p:cNvPr>
              <p:cNvSpPr txBox="1"/>
              <p:nvPr/>
            </p:nvSpPr>
            <p:spPr>
              <a:xfrm>
                <a:off x="2062844" y="-847066"/>
                <a:ext cx="1682142" cy="475584"/>
              </a:xfrm>
              <a:prstGeom prst="rect">
                <a:avLst/>
              </a:prstGeom>
              <a:noFill/>
            </p:spPr>
            <p:txBody>
              <a:bodyPr wrap="square" rtlCol="0">
                <a:spAutoFit/>
              </a:bodyPr>
              <a:lstStyle/>
              <a:p>
                <a:r>
                  <a:rPr lang="en-IN" sz="1050" dirty="0" err="1">
                    <a:latin typeface="Arial" panose="020B0604020202020204" pitchFamily="34" charset="0"/>
                    <a:ea typeface="Segoe UI" panose="020B0502040204020203" pitchFamily="34" charset="0"/>
                    <a:cs typeface="Arial" panose="020B0604020202020204" pitchFamily="34" charset="0"/>
                  </a:rPr>
                  <a:t>Talend</a:t>
                </a:r>
                <a:r>
                  <a:rPr lang="en-IN" sz="1050" dirty="0">
                    <a:latin typeface="Arial" panose="020B0604020202020204" pitchFamily="34" charset="0"/>
                    <a:ea typeface="Segoe UI" panose="020B0502040204020203" pitchFamily="34" charset="0"/>
                    <a:cs typeface="Arial" panose="020B0604020202020204" pitchFamily="34" charset="0"/>
                  </a:rPr>
                  <a:t>/Data Factory/ Azure Functions</a:t>
                </a:r>
              </a:p>
            </p:txBody>
          </p:sp>
          <p:pic>
            <p:nvPicPr>
              <p:cNvPr id="96" name="Picture 28" descr="Image result for gear icon">
                <a:extLst>
                  <a:ext uri="{FF2B5EF4-FFF2-40B4-BE49-F238E27FC236}">
                    <a16:creationId xmlns:a16="http://schemas.microsoft.com/office/drawing/2014/main" id="{1083570E-D4EC-F344-A466-4E51500B68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6249" y="-896396"/>
                <a:ext cx="524914" cy="524913"/>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a:extLst>
                  <a:ext uri="{FF2B5EF4-FFF2-40B4-BE49-F238E27FC236}">
                    <a16:creationId xmlns:a16="http://schemas.microsoft.com/office/drawing/2014/main" id="{C3FB68D7-D0BE-D147-9F91-B8650F193E56}"/>
                  </a:ext>
                </a:extLst>
              </p:cNvPr>
              <p:cNvSpPr/>
              <p:nvPr/>
            </p:nvSpPr>
            <p:spPr>
              <a:xfrm>
                <a:off x="1731833" y="-1416185"/>
                <a:ext cx="1873693" cy="1063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dirty="0">
                    <a:solidFill>
                      <a:schemeClr val="tx1"/>
                    </a:solidFill>
                    <a:latin typeface="Arial" panose="020B0604020202020204" pitchFamily="34" charset="0"/>
                    <a:ea typeface="Segoe UI" panose="020B0502040204020203" pitchFamily="34" charset="0"/>
                    <a:cs typeface="Arial" panose="020B0604020202020204" pitchFamily="34" charset="0"/>
                  </a:rPr>
                  <a:t>Configuration driven orchestrating</a:t>
                </a:r>
              </a:p>
            </p:txBody>
          </p:sp>
        </p:grpSp>
        <p:grpSp>
          <p:nvGrpSpPr>
            <p:cNvPr id="68" name="Group 67">
              <a:extLst>
                <a:ext uri="{FF2B5EF4-FFF2-40B4-BE49-F238E27FC236}">
                  <a16:creationId xmlns:a16="http://schemas.microsoft.com/office/drawing/2014/main" id="{D80E68A4-F7AD-B940-93D2-2FAA4981035A}"/>
                </a:ext>
              </a:extLst>
            </p:cNvPr>
            <p:cNvGrpSpPr/>
            <p:nvPr/>
          </p:nvGrpSpPr>
          <p:grpSpPr>
            <a:xfrm>
              <a:off x="7999172" y="4017566"/>
              <a:ext cx="811525" cy="852853"/>
              <a:chOff x="6591615" y="1073575"/>
              <a:chExt cx="928878" cy="976182"/>
            </a:xfrm>
          </p:grpSpPr>
          <p:sp>
            <p:nvSpPr>
              <p:cNvPr id="93" name="Rectangle 92">
                <a:extLst>
                  <a:ext uri="{FF2B5EF4-FFF2-40B4-BE49-F238E27FC236}">
                    <a16:creationId xmlns:a16="http://schemas.microsoft.com/office/drawing/2014/main" id="{09235B0B-8ED2-BB47-BFC4-1325AB50EFA6}"/>
                  </a:ext>
                </a:extLst>
              </p:cNvPr>
              <p:cNvSpPr/>
              <p:nvPr/>
            </p:nvSpPr>
            <p:spPr>
              <a:xfrm>
                <a:off x="6683933" y="1073575"/>
                <a:ext cx="78314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Semantic (Tabular)</a:t>
                </a:r>
              </a:p>
            </p:txBody>
          </p:sp>
          <p:pic>
            <p:nvPicPr>
              <p:cNvPr id="94" name="Picture 12" descr="Image result for Azure analytic services png">
                <a:extLst>
                  <a:ext uri="{FF2B5EF4-FFF2-40B4-BE49-F238E27FC236}">
                    <a16:creationId xmlns:a16="http://schemas.microsoft.com/office/drawing/2014/main" id="{6A9104C7-CBC3-3D46-8926-1BE1C1A4AC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1615" y="1481817"/>
                <a:ext cx="928878" cy="4876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a:extLst>
                <a:ext uri="{FF2B5EF4-FFF2-40B4-BE49-F238E27FC236}">
                  <a16:creationId xmlns:a16="http://schemas.microsoft.com/office/drawing/2014/main" id="{F590F780-2526-5C45-883C-00FD3ACEDA9D}"/>
                </a:ext>
              </a:extLst>
            </p:cNvPr>
            <p:cNvCxnSpPr>
              <a:cxnSpLocks/>
              <a:stCxn id="107" idx="6"/>
              <a:endCxn id="85" idx="1"/>
            </p:cNvCxnSpPr>
            <p:nvPr/>
          </p:nvCxnSpPr>
          <p:spPr>
            <a:xfrm flipV="1">
              <a:off x="5951285" y="3927174"/>
              <a:ext cx="114285" cy="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94C7B1F-4B1E-A549-9D36-36B5FAEE4A65}"/>
                </a:ext>
              </a:extLst>
            </p:cNvPr>
            <p:cNvGrpSpPr/>
            <p:nvPr/>
          </p:nvGrpSpPr>
          <p:grpSpPr>
            <a:xfrm>
              <a:off x="6065570" y="3358266"/>
              <a:ext cx="1796163" cy="1168626"/>
              <a:chOff x="6217920" y="2838710"/>
              <a:chExt cx="2055902" cy="1337618"/>
            </a:xfrm>
          </p:grpSpPr>
          <p:grpSp>
            <p:nvGrpSpPr>
              <p:cNvPr id="83" name="Group 82">
                <a:extLst>
                  <a:ext uri="{FF2B5EF4-FFF2-40B4-BE49-F238E27FC236}">
                    <a16:creationId xmlns:a16="http://schemas.microsoft.com/office/drawing/2014/main" id="{4BDE67A3-07A4-7047-8278-13B4F1733A44}"/>
                  </a:ext>
                </a:extLst>
              </p:cNvPr>
              <p:cNvGrpSpPr/>
              <p:nvPr/>
            </p:nvGrpSpPr>
            <p:grpSpPr>
              <a:xfrm>
                <a:off x="6407215" y="3129720"/>
                <a:ext cx="718457" cy="1006138"/>
                <a:chOff x="5291783" y="1982286"/>
                <a:chExt cx="718457" cy="1006138"/>
              </a:xfrm>
            </p:grpSpPr>
            <p:sp>
              <p:nvSpPr>
                <p:cNvPr id="91" name="Rectangle 90">
                  <a:extLst>
                    <a:ext uri="{FF2B5EF4-FFF2-40B4-BE49-F238E27FC236}">
                      <a16:creationId xmlns:a16="http://schemas.microsoft.com/office/drawing/2014/main" id="{154EB999-9721-6448-9120-7788019245EC}"/>
                    </a:ext>
                  </a:extLst>
                </p:cNvPr>
                <p:cNvSpPr/>
                <p:nvPr/>
              </p:nvSpPr>
              <p:spPr>
                <a:xfrm>
                  <a:off x="5291783" y="1982286"/>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DW</a:t>
                  </a:r>
                </a:p>
              </p:txBody>
            </p:sp>
            <p:pic>
              <p:nvPicPr>
                <p:cNvPr id="92" name="Picture 6" descr="Image result for Azure sql dw png">
                  <a:extLst>
                    <a:ext uri="{FF2B5EF4-FFF2-40B4-BE49-F238E27FC236}">
                      <a16:creationId xmlns:a16="http://schemas.microsoft.com/office/drawing/2014/main" id="{08FB4593-7D41-6441-BA7E-B2EAF603BF8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3941" y="2354284"/>
                  <a:ext cx="634140" cy="634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305AD638-8818-A349-9A48-B91783739B65}"/>
                  </a:ext>
                </a:extLst>
              </p:cNvPr>
              <p:cNvGrpSpPr/>
              <p:nvPr/>
            </p:nvGrpSpPr>
            <p:grpSpPr>
              <a:xfrm>
                <a:off x="7375229" y="3130816"/>
                <a:ext cx="718457" cy="1045512"/>
                <a:chOff x="5291783" y="666654"/>
                <a:chExt cx="718457" cy="1045512"/>
              </a:xfrm>
            </p:grpSpPr>
            <p:sp>
              <p:nvSpPr>
                <p:cNvPr id="86" name="Rectangle 85">
                  <a:extLst>
                    <a:ext uri="{FF2B5EF4-FFF2-40B4-BE49-F238E27FC236}">
                      <a16:creationId xmlns:a16="http://schemas.microsoft.com/office/drawing/2014/main" id="{572349A1-AEDD-4747-8109-A2F7E1378B42}"/>
                    </a:ext>
                  </a:extLst>
                </p:cNvPr>
                <p:cNvSpPr/>
                <p:nvPr/>
              </p:nvSpPr>
              <p:spPr>
                <a:xfrm>
                  <a:off x="5291783" y="666654"/>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 DBs</a:t>
                  </a:r>
                </a:p>
              </p:txBody>
            </p:sp>
            <p:pic>
              <p:nvPicPr>
                <p:cNvPr id="87" name="Picture 8" descr="Image result for Azure sql db png">
                  <a:extLst>
                    <a:ext uri="{FF2B5EF4-FFF2-40B4-BE49-F238E27FC236}">
                      <a16:creationId xmlns:a16="http://schemas.microsoft.com/office/drawing/2014/main" id="{708DC95E-B8F3-CC40-B231-2CB9435C03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2282" y="1027130"/>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Azure sql db png">
                  <a:extLst>
                    <a:ext uri="{FF2B5EF4-FFF2-40B4-BE49-F238E27FC236}">
                      <a16:creationId xmlns:a16="http://schemas.microsoft.com/office/drawing/2014/main" id="{D79688F7-6AC1-C74B-87E5-A840A06C4BF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87675" y="1036171"/>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Image result for Azure sql db png">
                  <a:extLst>
                    <a:ext uri="{FF2B5EF4-FFF2-40B4-BE49-F238E27FC236}">
                      <a16:creationId xmlns:a16="http://schemas.microsoft.com/office/drawing/2014/main" id="{151A67E0-BD4B-B14C-B206-D83FEEC63C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6289" y="1369648"/>
                  <a:ext cx="314688" cy="3146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Image result for Azure sql db png">
                  <a:extLst>
                    <a:ext uri="{FF2B5EF4-FFF2-40B4-BE49-F238E27FC236}">
                      <a16:creationId xmlns:a16="http://schemas.microsoft.com/office/drawing/2014/main" id="{032B4058-DD95-8147-BCB5-F0B5BBCBA2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66780" y="1397478"/>
                  <a:ext cx="314688" cy="314688"/>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Rounded Rectangle 84">
                <a:extLst>
                  <a:ext uri="{FF2B5EF4-FFF2-40B4-BE49-F238E27FC236}">
                    <a16:creationId xmlns:a16="http://schemas.microsoft.com/office/drawing/2014/main" id="{60646FD8-B1DB-EC4B-8FA7-F8F09F54B15D}"/>
                  </a:ext>
                </a:extLst>
              </p:cNvPr>
              <p:cNvSpPr/>
              <p:nvPr/>
            </p:nvSpPr>
            <p:spPr>
              <a:xfrm>
                <a:off x="6217920" y="2838710"/>
                <a:ext cx="2055902" cy="130235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dirty="0">
                    <a:solidFill>
                      <a:schemeClr val="tx1"/>
                    </a:solidFill>
                    <a:latin typeface="Arial" panose="020B0604020202020204" pitchFamily="34" charset="0"/>
                    <a:ea typeface="Segoe UI" panose="020B0502040204020203" pitchFamily="34" charset="0"/>
                    <a:cs typeface="Arial" panose="020B0604020202020204" pitchFamily="34" charset="0"/>
                  </a:rPr>
                  <a:t>Hub &amp; Spoke</a:t>
                </a:r>
              </a:p>
            </p:txBody>
          </p:sp>
        </p:grpSp>
        <p:pic>
          <p:nvPicPr>
            <p:cNvPr id="71" name="Picture 28" descr="Image result for gear icon">
              <a:extLst>
                <a:ext uri="{FF2B5EF4-FFF2-40B4-BE49-F238E27FC236}">
                  <a16:creationId xmlns:a16="http://schemas.microsoft.com/office/drawing/2014/main" id="{32A80581-56D8-6948-9B2D-8D5A6FF899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498" y="3078285"/>
              <a:ext cx="458596" cy="458596"/>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57FD41AA-850A-E248-AC25-E768382F84AC}"/>
                </a:ext>
              </a:extLst>
            </p:cNvPr>
            <p:cNvGrpSpPr/>
            <p:nvPr/>
          </p:nvGrpSpPr>
          <p:grpSpPr>
            <a:xfrm>
              <a:off x="8078727" y="3073036"/>
              <a:ext cx="685296" cy="930120"/>
              <a:chOff x="6750301" y="512649"/>
              <a:chExt cx="784396" cy="1064623"/>
            </a:xfrm>
          </p:grpSpPr>
          <p:sp>
            <p:nvSpPr>
              <p:cNvPr id="80" name="Rectangle 79">
                <a:extLst>
                  <a:ext uri="{FF2B5EF4-FFF2-40B4-BE49-F238E27FC236}">
                    <a16:creationId xmlns:a16="http://schemas.microsoft.com/office/drawing/2014/main" id="{84DA858B-72CD-EE48-8CAB-69525B43D33A}"/>
                  </a:ext>
                </a:extLst>
              </p:cNvPr>
              <p:cNvSpPr/>
              <p:nvPr/>
            </p:nvSpPr>
            <p:spPr>
              <a:xfrm>
                <a:off x="6750301" y="512649"/>
                <a:ext cx="78439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OLAP Cube</a:t>
                </a:r>
              </a:p>
            </p:txBody>
          </p:sp>
          <p:pic>
            <p:nvPicPr>
              <p:cNvPr id="81" name="Picture 2" descr="Image result for SSAS png">
                <a:extLst>
                  <a:ext uri="{FF2B5EF4-FFF2-40B4-BE49-F238E27FC236}">
                    <a16:creationId xmlns:a16="http://schemas.microsoft.com/office/drawing/2014/main" id="{4A7B082D-42CC-5E46-B28D-12B785FC0A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5807" t="6692" r="12522" b="31054"/>
              <a:stretch/>
            </p:blipFill>
            <p:spPr bwMode="auto">
              <a:xfrm>
                <a:off x="6867866" y="760744"/>
                <a:ext cx="483326" cy="566321"/>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6BA02432-F7D4-FA48-8100-631439EE2882}"/>
                  </a:ext>
                </a:extLst>
              </p:cNvPr>
              <p:cNvSpPr txBox="1"/>
              <p:nvPr/>
            </p:nvSpPr>
            <p:spPr>
              <a:xfrm>
                <a:off x="6867865" y="1286638"/>
                <a:ext cx="654557" cy="290634"/>
              </a:xfrm>
              <a:prstGeom prst="rect">
                <a:avLst/>
              </a:prstGeom>
              <a:noFill/>
            </p:spPr>
            <p:txBody>
              <a:bodyPr wrap="square" rtlCol="0">
                <a:spAutoFit/>
              </a:bodyPr>
              <a:lstStyle/>
              <a:p>
                <a:r>
                  <a:rPr lang="en-IN" sz="1050" dirty="0">
                    <a:latin typeface="Arial" panose="020B0604020202020204" pitchFamily="34" charset="0"/>
                    <a:ea typeface="Segoe UI" panose="020B0502040204020203" pitchFamily="34" charset="0"/>
                    <a:cs typeface="Arial" panose="020B0604020202020204" pitchFamily="34" charset="0"/>
                  </a:rPr>
                  <a:t>SSAS</a:t>
                </a:r>
              </a:p>
            </p:txBody>
          </p:sp>
        </p:grpSp>
        <p:cxnSp>
          <p:nvCxnSpPr>
            <p:cNvPr id="73" name="Elbow Connector 72">
              <a:extLst>
                <a:ext uri="{FF2B5EF4-FFF2-40B4-BE49-F238E27FC236}">
                  <a16:creationId xmlns:a16="http://schemas.microsoft.com/office/drawing/2014/main" id="{6CF82791-54CC-F64D-9428-048AE61C950D}"/>
                </a:ext>
              </a:extLst>
            </p:cNvPr>
            <p:cNvCxnSpPr>
              <a:cxnSpLocks/>
              <a:stCxn id="80" idx="3"/>
            </p:cNvCxnSpPr>
            <p:nvPr/>
          </p:nvCxnSpPr>
          <p:spPr>
            <a:xfrm>
              <a:off x="8764026" y="3499463"/>
              <a:ext cx="745557" cy="35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598082AF-D867-FD45-AA23-C9D4814DE651}"/>
                </a:ext>
              </a:extLst>
            </p:cNvPr>
            <p:cNvCxnSpPr>
              <a:cxnSpLocks/>
            </p:cNvCxnSpPr>
            <p:nvPr/>
          </p:nvCxnSpPr>
          <p:spPr>
            <a:xfrm flipV="1">
              <a:off x="8707515" y="2883257"/>
              <a:ext cx="795189" cy="16134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AF58263-1EB0-4D41-A55B-1DF0051508F6}"/>
                </a:ext>
              </a:extLst>
            </p:cNvPr>
            <p:cNvCxnSpPr/>
            <p:nvPr/>
          </p:nvCxnSpPr>
          <p:spPr>
            <a:xfrm rot="5400000" flipH="1" flipV="1">
              <a:off x="7965954" y="2923952"/>
              <a:ext cx="2659841" cy="393057"/>
            </a:xfrm>
            <a:prstGeom prst="bentConnector3">
              <a:avLst>
                <a:gd name="adj1" fmla="val 997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90FDC69-AB0F-3141-BAB6-4735CE1E85A6}"/>
                </a:ext>
              </a:extLst>
            </p:cNvPr>
            <p:cNvCxnSpPr/>
            <p:nvPr/>
          </p:nvCxnSpPr>
          <p:spPr>
            <a:xfrm>
              <a:off x="7422542" y="4505893"/>
              <a:ext cx="2076175" cy="467393"/>
            </a:xfrm>
            <a:prstGeom prst="bentConnector3">
              <a:avLst>
                <a:gd name="adj1" fmla="val 8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47117926-294C-7F48-A629-B962FDD253CD}"/>
                </a:ext>
              </a:extLst>
            </p:cNvPr>
            <p:cNvCxnSpPr/>
            <p:nvPr/>
          </p:nvCxnSpPr>
          <p:spPr>
            <a:xfrm>
              <a:off x="6514843" y="4483648"/>
              <a:ext cx="3009763" cy="1387430"/>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AA12A1D5-D158-344A-A34F-4F8F8C6BC8FE}"/>
                </a:ext>
              </a:extLst>
            </p:cNvPr>
            <p:cNvCxnSpPr>
              <a:cxnSpLocks/>
            </p:cNvCxnSpPr>
            <p:nvPr/>
          </p:nvCxnSpPr>
          <p:spPr>
            <a:xfrm>
              <a:off x="5215367" y="4786479"/>
              <a:ext cx="4252288" cy="1424484"/>
            </a:xfrm>
            <a:prstGeom prst="bentConnector3">
              <a:avLst>
                <a:gd name="adj1" fmla="val 1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28" descr="Image result for gear icon">
              <a:extLst>
                <a:ext uri="{FF2B5EF4-FFF2-40B4-BE49-F238E27FC236}">
                  <a16:creationId xmlns:a16="http://schemas.microsoft.com/office/drawing/2014/main" id="{67D4C277-FA89-C048-91CB-F2C1255000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2068" y="2966426"/>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C482ABEF-A6E8-CA4E-A0D9-B18B83A68CFC}"/>
              </a:ext>
            </a:extLst>
          </p:cNvPr>
          <p:cNvGrpSpPr/>
          <p:nvPr/>
        </p:nvGrpSpPr>
        <p:grpSpPr>
          <a:xfrm>
            <a:off x="3483895" y="589811"/>
            <a:ext cx="7192940" cy="5895089"/>
            <a:chOff x="4186260" y="653767"/>
            <a:chExt cx="7192940" cy="5895089"/>
          </a:xfrm>
        </p:grpSpPr>
        <p:sp>
          <p:nvSpPr>
            <p:cNvPr id="99" name="Rectangle 98">
              <a:extLst>
                <a:ext uri="{FF2B5EF4-FFF2-40B4-BE49-F238E27FC236}">
                  <a16:creationId xmlns:a16="http://schemas.microsoft.com/office/drawing/2014/main" id="{9A670471-6FA2-204E-A9F8-C211DB356964}"/>
                </a:ext>
              </a:extLst>
            </p:cNvPr>
            <p:cNvSpPr/>
            <p:nvPr/>
          </p:nvSpPr>
          <p:spPr>
            <a:xfrm>
              <a:off x="4186260" y="653767"/>
              <a:ext cx="7192940" cy="5850040"/>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sz="16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00" name="TextBox 99">
              <a:extLst>
                <a:ext uri="{FF2B5EF4-FFF2-40B4-BE49-F238E27FC236}">
                  <a16:creationId xmlns:a16="http://schemas.microsoft.com/office/drawing/2014/main" id="{B3076BBF-249E-594A-AC89-3AD03CEE753A}"/>
                </a:ext>
              </a:extLst>
            </p:cNvPr>
            <p:cNvSpPr txBox="1"/>
            <p:nvPr/>
          </p:nvSpPr>
          <p:spPr>
            <a:xfrm>
              <a:off x="5662419" y="6271857"/>
              <a:ext cx="3978865"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Federated Azure Analytics Warehouse</a:t>
              </a:r>
            </a:p>
          </p:txBody>
        </p:sp>
      </p:grpSp>
      <p:grpSp>
        <p:nvGrpSpPr>
          <p:cNvPr id="101" name="Group 100">
            <a:extLst>
              <a:ext uri="{FF2B5EF4-FFF2-40B4-BE49-F238E27FC236}">
                <a16:creationId xmlns:a16="http://schemas.microsoft.com/office/drawing/2014/main" id="{AF05F57D-7861-424E-956B-E81D2351FD2E}"/>
              </a:ext>
            </a:extLst>
          </p:cNvPr>
          <p:cNvGrpSpPr/>
          <p:nvPr/>
        </p:nvGrpSpPr>
        <p:grpSpPr>
          <a:xfrm>
            <a:off x="1324294" y="2803918"/>
            <a:ext cx="3928060" cy="1862648"/>
            <a:chOff x="2026659" y="2867874"/>
            <a:chExt cx="3928060" cy="1862648"/>
          </a:xfrm>
        </p:grpSpPr>
        <p:cxnSp>
          <p:nvCxnSpPr>
            <p:cNvPr id="102" name="Straight Arrow Connector 101">
              <a:extLst>
                <a:ext uri="{FF2B5EF4-FFF2-40B4-BE49-F238E27FC236}">
                  <a16:creationId xmlns:a16="http://schemas.microsoft.com/office/drawing/2014/main" id="{119C99FF-4A23-BC42-8EA5-57B1CEF3609A}"/>
                </a:ext>
              </a:extLst>
            </p:cNvPr>
            <p:cNvCxnSpPr>
              <a:cxnSpLocks/>
              <a:stCxn id="153" idx="0"/>
              <a:endCxn id="106" idx="2"/>
            </p:cNvCxnSpPr>
            <p:nvPr/>
          </p:nvCxnSpPr>
          <p:spPr>
            <a:xfrm flipH="1" flipV="1">
              <a:off x="2868199" y="3375855"/>
              <a:ext cx="2331" cy="42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2877912-EC86-5249-9316-58B310363147}"/>
                </a:ext>
              </a:extLst>
            </p:cNvPr>
            <p:cNvCxnSpPr>
              <a:cxnSpLocks/>
              <a:endCxn id="106" idx="1"/>
            </p:cNvCxnSpPr>
            <p:nvPr/>
          </p:nvCxnSpPr>
          <p:spPr>
            <a:xfrm>
              <a:off x="2026659" y="3121864"/>
              <a:ext cx="4071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B4277042-A9F1-C347-9169-AED7BBC06572}"/>
                </a:ext>
              </a:extLst>
            </p:cNvPr>
            <p:cNvCxnSpPr>
              <a:cxnSpLocks/>
              <a:stCxn id="106" idx="3"/>
            </p:cNvCxnSpPr>
            <p:nvPr/>
          </p:nvCxnSpPr>
          <p:spPr>
            <a:xfrm>
              <a:off x="3302550" y="3121865"/>
              <a:ext cx="917636" cy="4569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3B984B2E-02DA-5244-BF0E-F4D8FA54BFB4}"/>
                </a:ext>
              </a:extLst>
            </p:cNvPr>
            <p:cNvCxnSpPr>
              <a:cxnSpLocks/>
            </p:cNvCxnSpPr>
            <p:nvPr/>
          </p:nvCxnSpPr>
          <p:spPr>
            <a:xfrm flipV="1">
              <a:off x="3174855" y="3578787"/>
              <a:ext cx="1011404" cy="495330"/>
            </a:xfrm>
            <a:prstGeom prst="bentConnector3">
              <a:avLst>
                <a:gd name="adj1" fmla="val 5353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103E669-C4BF-AF41-99F9-5DB4C453A83E}"/>
                </a:ext>
              </a:extLst>
            </p:cNvPr>
            <p:cNvSpPr/>
            <p:nvPr/>
          </p:nvSpPr>
          <p:spPr>
            <a:xfrm>
              <a:off x="2433848" y="2867874"/>
              <a:ext cx="868702" cy="5079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Staging Layer</a:t>
              </a:r>
            </a:p>
          </p:txBody>
        </p:sp>
        <p:sp>
          <p:nvSpPr>
            <p:cNvPr id="107" name="Oval 106">
              <a:extLst>
                <a:ext uri="{FF2B5EF4-FFF2-40B4-BE49-F238E27FC236}">
                  <a16:creationId xmlns:a16="http://schemas.microsoft.com/office/drawing/2014/main" id="{B9A4FE1E-7778-E847-8A75-B1256065F68A}"/>
                </a:ext>
              </a:extLst>
            </p:cNvPr>
            <p:cNvSpPr/>
            <p:nvPr/>
          </p:nvSpPr>
          <p:spPr>
            <a:xfrm>
              <a:off x="4345569" y="3124806"/>
              <a:ext cx="1605716" cy="1605716"/>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lang="en-IN" sz="1100" b="1" dirty="0">
                  <a:solidFill>
                    <a:schemeClr val="tx1"/>
                  </a:solidFill>
                  <a:latin typeface="Arial" panose="020B0604020202020204" pitchFamily="34" charset="0"/>
                  <a:ea typeface="Segoe UI" panose="020B0502040204020203" pitchFamily="34" charset="0"/>
                  <a:cs typeface="Arial" panose="020B0604020202020204" pitchFamily="34" charset="0"/>
                </a:rPr>
                <a:t>Customer Support Data lake</a:t>
              </a:r>
            </a:p>
          </p:txBody>
        </p:sp>
        <p:pic>
          <p:nvPicPr>
            <p:cNvPr id="108" name="Picture 4" descr="Image result for azure data lake store png">
              <a:extLst>
                <a:ext uri="{FF2B5EF4-FFF2-40B4-BE49-F238E27FC236}">
                  <a16:creationId xmlns:a16="http://schemas.microsoft.com/office/drawing/2014/main" id="{A236CCC5-8876-C64D-9F2F-B653065F187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8759" y="3880508"/>
              <a:ext cx="1595960" cy="83787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8" descr="Image result for gear icon">
              <a:extLst>
                <a:ext uri="{FF2B5EF4-FFF2-40B4-BE49-F238E27FC236}">
                  <a16:creationId xmlns:a16="http://schemas.microsoft.com/office/drawing/2014/main" id="{552D862B-1A25-A949-AE3C-355C8DE976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320" y="3092468"/>
              <a:ext cx="458596" cy="4585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DE138B3C-06D1-574E-A656-FCF47EB5BEB0}"/>
              </a:ext>
            </a:extLst>
          </p:cNvPr>
          <p:cNvGrpSpPr/>
          <p:nvPr/>
        </p:nvGrpSpPr>
        <p:grpSpPr>
          <a:xfrm>
            <a:off x="8782542" y="1203633"/>
            <a:ext cx="1868351" cy="5172101"/>
            <a:chOff x="9484907" y="1267589"/>
            <a:chExt cx="1868351" cy="5172101"/>
          </a:xfrm>
        </p:grpSpPr>
        <p:grpSp>
          <p:nvGrpSpPr>
            <p:cNvPr id="111" name="Group 110">
              <a:extLst>
                <a:ext uri="{FF2B5EF4-FFF2-40B4-BE49-F238E27FC236}">
                  <a16:creationId xmlns:a16="http://schemas.microsoft.com/office/drawing/2014/main" id="{100B6E29-5DBA-104A-90D0-39238912D2B0}"/>
                </a:ext>
              </a:extLst>
            </p:cNvPr>
            <p:cNvGrpSpPr/>
            <p:nvPr/>
          </p:nvGrpSpPr>
          <p:grpSpPr>
            <a:xfrm>
              <a:off x="9493093" y="1366621"/>
              <a:ext cx="637991" cy="891667"/>
              <a:chOff x="9996669" y="789405"/>
              <a:chExt cx="730250" cy="1020609"/>
            </a:xfrm>
          </p:grpSpPr>
          <p:sp>
            <p:nvSpPr>
              <p:cNvPr id="143" name="Rectangle 142">
                <a:extLst>
                  <a:ext uri="{FF2B5EF4-FFF2-40B4-BE49-F238E27FC236}">
                    <a16:creationId xmlns:a16="http://schemas.microsoft.com/office/drawing/2014/main" id="{5BEBA56D-FB68-AF44-9341-67DD8A11748C}"/>
                  </a:ext>
                </a:extLst>
              </p:cNvPr>
              <p:cNvSpPr/>
              <p:nvPr/>
            </p:nvSpPr>
            <p:spPr>
              <a:xfrm>
                <a:off x="10003751" y="789405"/>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Ad-hoc</a:t>
                </a:r>
              </a:p>
            </p:txBody>
          </p:sp>
          <p:pic>
            <p:nvPicPr>
              <p:cNvPr id="144" name="Picture 20" descr="Image result for adhoc analysis png">
                <a:extLst>
                  <a:ext uri="{FF2B5EF4-FFF2-40B4-BE49-F238E27FC236}">
                    <a16:creationId xmlns:a16="http://schemas.microsoft.com/office/drawing/2014/main" id="{71FE7F7F-E59F-994F-8657-0FE3DE748E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96669" y="1079764"/>
                <a:ext cx="730250" cy="730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F284566E-AA91-0840-A69B-29D6F7DC1A77}"/>
                </a:ext>
              </a:extLst>
            </p:cNvPr>
            <p:cNvGrpSpPr/>
            <p:nvPr/>
          </p:nvGrpSpPr>
          <p:grpSpPr>
            <a:xfrm>
              <a:off x="9509583" y="3424920"/>
              <a:ext cx="627688" cy="852853"/>
              <a:chOff x="10003750" y="3425562"/>
              <a:chExt cx="718457" cy="976182"/>
            </a:xfrm>
          </p:grpSpPr>
          <p:sp>
            <p:nvSpPr>
              <p:cNvPr id="141" name="Rectangle 140">
                <a:extLst>
                  <a:ext uri="{FF2B5EF4-FFF2-40B4-BE49-F238E27FC236}">
                    <a16:creationId xmlns:a16="http://schemas.microsoft.com/office/drawing/2014/main" id="{E8A5B441-8016-F147-AABA-005E69392DC1}"/>
                  </a:ext>
                </a:extLst>
              </p:cNvPr>
              <p:cNvSpPr/>
              <p:nvPr/>
            </p:nvSpPr>
            <p:spPr>
              <a:xfrm>
                <a:off x="10003750" y="3425562"/>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Self service Report</a:t>
                </a:r>
              </a:p>
            </p:txBody>
          </p:sp>
          <p:pic>
            <p:nvPicPr>
              <p:cNvPr id="142" name="Picture 14" descr="Image result for powerbi icon png">
                <a:extLst>
                  <a:ext uri="{FF2B5EF4-FFF2-40B4-BE49-F238E27FC236}">
                    <a16:creationId xmlns:a16="http://schemas.microsoft.com/office/drawing/2014/main" id="{716253B1-49F5-8C48-837F-6447BD1EFE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54131" y="3981046"/>
                <a:ext cx="417694" cy="417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E4EBEA16-57B8-004D-AD82-1F1DBF17A802}"/>
                </a:ext>
              </a:extLst>
            </p:cNvPr>
            <p:cNvGrpSpPr/>
            <p:nvPr/>
          </p:nvGrpSpPr>
          <p:grpSpPr>
            <a:xfrm>
              <a:off x="9502707" y="2404072"/>
              <a:ext cx="634567" cy="930750"/>
              <a:chOff x="10025110" y="2096046"/>
              <a:chExt cx="726330" cy="1065343"/>
            </a:xfrm>
          </p:grpSpPr>
          <p:sp>
            <p:nvSpPr>
              <p:cNvPr id="138" name="Rectangle 137">
                <a:extLst>
                  <a:ext uri="{FF2B5EF4-FFF2-40B4-BE49-F238E27FC236}">
                    <a16:creationId xmlns:a16="http://schemas.microsoft.com/office/drawing/2014/main" id="{8589C7EF-99CF-D64C-A65C-A922CE53A729}"/>
                  </a:ext>
                </a:extLst>
              </p:cNvPr>
              <p:cNvSpPr/>
              <p:nvPr/>
            </p:nvSpPr>
            <p:spPr>
              <a:xfrm>
                <a:off x="10025110" y="2096046"/>
                <a:ext cx="714536"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Canned Reports Server</a:t>
                </a:r>
              </a:p>
            </p:txBody>
          </p:sp>
          <p:pic>
            <p:nvPicPr>
              <p:cNvPr id="139" name="Picture 14" descr="Image result for powerbi icon png">
                <a:extLst>
                  <a:ext uri="{FF2B5EF4-FFF2-40B4-BE49-F238E27FC236}">
                    <a16:creationId xmlns:a16="http://schemas.microsoft.com/office/drawing/2014/main" id="{C43B9DC1-A1B6-5940-803B-C1AB71ED44B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74630" y="2564518"/>
                <a:ext cx="417694" cy="4176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6F725725-5BD7-E14C-BB7F-FEDB12EBF27A}"/>
                  </a:ext>
                </a:extLst>
              </p:cNvPr>
              <p:cNvSpPr txBox="1"/>
              <p:nvPr/>
            </p:nvSpPr>
            <p:spPr>
              <a:xfrm>
                <a:off x="10050178" y="2879563"/>
                <a:ext cx="701262" cy="281826"/>
              </a:xfrm>
              <a:prstGeom prst="rect">
                <a:avLst/>
              </a:prstGeom>
              <a:noFill/>
            </p:spPr>
            <p:txBody>
              <a:bodyPr wrap="square" rtlCol="0">
                <a:spAutoFit/>
              </a:bodyPr>
              <a:lstStyle/>
              <a:p>
                <a:r>
                  <a:rPr lang="en-IN" sz="1000" dirty="0">
                    <a:latin typeface="Arial" panose="020B0604020202020204" pitchFamily="34" charset="0"/>
                    <a:ea typeface="Segoe UI" panose="020B0502040204020203" pitchFamily="34" charset="0"/>
                    <a:cs typeface="Arial" panose="020B0604020202020204" pitchFamily="34" charset="0"/>
                  </a:rPr>
                  <a:t>RS</a:t>
                </a:r>
              </a:p>
            </p:txBody>
          </p:sp>
        </p:grpSp>
        <p:grpSp>
          <p:nvGrpSpPr>
            <p:cNvPr id="114" name="Group 113">
              <a:extLst>
                <a:ext uri="{FF2B5EF4-FFF2-40B4-BE49-F238E27FC236}">
                  <a16:creationId xmlns:a16="http://schemas.microsoft.com/office/drawing/2014/main" id="{AAE64B69-6A00-0141-B1BE-D09B6086F1E4}"/>
                </a:ext>
              </a:extLst>
            </p:cNvPr>
            <p:cNvGrpSpPr/>
            <p:nvPr/>
          </p:nvGrpSpPr>
          <p:grpSpPr>
            <a:xfrm>
              <a:off x="9484907" y="5475883"/>
              <a:ext cx="869507" cy="884524"/>
              <a:chOff x="9958311" y="4732203"/>
              <a:chExt cx="995245" cy="1012433"/>
            </a:xfrm>
          </p:grpSpPr>
          <p:sp>
            <p:nvSpPr>
              <p:cNvPr id="135" name="Rectangle 134">
                <a:extLst>
                  <a:ext uri="{FF2B5EF4-FFF2-40B4-BE49-F238E27FC236}">
                    <a16:creationId xmlns:a16="http://schemas.microsoft.com/office/drawing/2014/main" id="{36C3FB71-AD1F-9449-99FB-A6B3B4F64CEA}"/>
                  </a:ext>
                </a:extLst>
              </p:cNvPr>
              <p:cNvSpPr/>
              <p:nvPr/>
            </p:nvSpPr>
            <p:spPr>
              <a:xfrm>
                <a:off x="10003750" y="4732203"/>
                <a:ext cx="736370"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ML/AI Services</a:t>
                </a:r>
              </a:p>
            </p:txBody>
          </p:sp>
          <p:pic>
            <p:nvPicPr>
              <p:cNvPr id="136" name="Picture 16" descr="Image result for azure ml png">
                <a:extLst>
                  <a:ext uri="{FF2B5EF4-FFF2-40B4-BE49-F238E27FC236}">
                    <a16:creationId xmlns:a16="http://schemas.microsoft.com/office/drawing/2014/main" id="{26814D69-02C4-EC4D-9367-5A2D3939915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58311" y="5113609"/>
                <a:ext cx="414380" cy="41438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8" descr="Image result for azure ml services png">
                <a:extLst>
                  <a:ext uri="{FF2B5EF4-FFF2-40B4-BE49-F238E27FC236}">
                    <a16:creationId xmlns:a16="http://schemas.microsoft.com/office/drawing/2014/main" id="{5B696450-ED4A-9742-B7F0-57912520327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28232" y="5311341"/>
                <a:ext cx="825324" cy="433295"/>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Rectangle 114">
              <a:extLst>
                <a:ext uri="{FF2B5EF4-FFF2-40B4-BE49-F238E27FC236}">
                  <a16:creationId xmlns:a16="http://schemas.microsoft.com/office/drawing/2014/main" id="{548B9B7C-E054-0849-8237-BF8AA825F99E}"/>
                </a:ext>
              </a:extLst>
            </p:cNvPr>
            <p:cNvSpPr/>
            <p:nvPr/>
          </p:nvSpPr>
          <p:spPr>
            <a:xfrm>
              <a:off x="10567383" y="2347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Alerts</a:t>
              </a:r>
            </a:p>
          </p:txBody>
        </p:sp>
        <p:sp>
          <p:nvSpPr>
            <p:cNvPr id="116" name="Rectangle 115">
              <a:extLst>
                <a:ext uri="{FF2B5EF4-FFF2-40B4-BE49-F238E27FC236}">
                  <a16:creationId xmlns:a16="http://schemas.microsoft.com/office/drawing/2014/main" id="{15AC1106-87F6-DD46-850A-2EDAEA17C66C}"/>
                </a:ext>
              </a:extLst>
            </p:cNvPr>
            <p:cNvSpPr/>
            <p:nvPr/>
          </p:nvSpPr>
          <p:spPr>
            <a:xfrm>
              <a:off x="10573908" y="3427213"/>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err="1">
                  <a:solidFill>
                    <a:schemeClr val="tx1"/>
                  </a:solidFill>
                  <a:latin typeface="Arial" panose="020B0604020202020204" pitchFamily="34" charset="0"/>
                  <a:ea typeface="Segoe UI" panose="020B0502040204020203" pitchFamily="34" charset="0"/>
                  <a:cs typeface="Arial" panose="020B0604020202020204" pitchFamily="34" charset="0"/>
                </a:rPr>
                <a:t>eMails</a:t>
              </a:r>
              <a:endParaRPr lang="en-IN" sz="10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B83C5E10-DE1B-DE46-8DA6-BB0594FFD63C}"/>
                </a:ext>
              </a:extLst>
            </p:cNvPr>
            <p:cNvSpPr/>
            <p:nvPr/>
          </p:nvSpPr>
          <p:spPr>
            <a:xfrm>
              <a:off x="10584635" y="4507025"/>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Apps</a:t>
              </a:r>
            </a:p>
          </p:txBody>
        </p:sp>
        <p:sp>
          <p:nvSpPr>
            <p:cNvPr id="118" name="Rectangle 117">
              <a:extLst>
                <a:ext uri="{FF2B5EF4-FFF2-40B4-BE49-F238E27FC236}">
                  <a16:creationId xmlns:a16="http://schemas.microsoft.com/office/drawing/2014/main" id="{DA5ED73A-C245-464C-8E92-443764D2B545}"/>
                </a:ext>
              </a:extLst>
            </p:cNvPr>
            <p:cNvSpPr/>
            <p:nvPr/>
          </p:nvSpPr>
          <p:spPr>
            <a:xfrm>
              <a:off x="10585198" y="5586837"/>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Portals</a:t>
              </a:r>
            </a:p>
          </p:txBody>
        </p:sp>
        <p:pic>
          <p:nvPicPr>
            <p:cNvPr id="119" name="Picture 24" descr="Image result for alerts png">
              <a:extLst>
                <a:ext uri="{FF2B5EF4-FFF2-40B4-BE49-F238E27FC236}">
                  <a16:creationId xmlns:a16="http://schemas.microsoft.com/office/drawing/2014/main" id="{E580BF14-52D7-1E4A-A9C6-3AF49630C6C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54242" y="2612460"/>
              <a:ext cx="467019" cy="46701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6" descr="Image result for emails png">
              <a:extLst>
                <a:ext uri="{FF2B5EF4-FFF2-40B4-BE49-F238E27FC236}">
                  <a16:creationId xmlns:a16="http://schemas.microsoft.com/office/drawing/2014/main" id="{BB718E02-D360-2D48-977E-AE050E783C1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29671" y="3803773"/>
              <a:ext cx="537614" cy="48291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8" descr="Image result for browser png">
              <a:extLst>
                <a:ext uri="{FF2B5EF4-FFF2-40B4-BE49-F238E27FC236}">
                  <a16:creationId xmlns:a16="http://schemas.microsoft.com/office/drawing/2014/main" id="{9E1CC1FB-E604-294A-B78D-9EE76C2270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46179" y="5871078"/>
              <a:ext cx="503076" cy="503076"/>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6E4133E5-1424-B342-818B-7210D19D200D}"/>
                </a:ext>
              </a:extLst>
            </p:cNvPr>
            <p:cNvGrpSpPr/>
            <p:nvPr/>
          </p:nvGrpSpPr>
          <p:grpSpPr>
            <a:xfrm>
              <a:off x="10409195" y="1267589"/>
              <a:ext cx="944063" cy="852853"/>
              <a:chOff x="11045245" y="497990"/>
              <a:chExt cx="1080582" cy="976182"/>
            </a:xfrm>
          </p:grpSpPr>
          <p:sp>
            <p:nvSpPr>
              <p:cNvPr id="133" name="Rectangle 132">
                <a:extLst>
                  <a:ext uri="{FF2B5EF4-FFF2-40B4-BE49-F238E27FC236}">
                    <a16:creationId xmlns:a16="http://schemas.microsoft.com/office/drawing/2014/main" id="{59E92B94-A754-5D40-A94D-8867791FD5C5}"/>
                  </a:ext>
                </a:extLst>
              </p:cNvPr>
              <p:cNvSpPr/>
              <p:nvPr/>
            </p:nvSpPr>
            <p:spPr>
              <a:xfrm>
                <a:off x="11226309" y="497990"/>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API</a:t>
                </a:r>
              </a:p>
            </p:txBody>
          </p:sp>
          <p:pic>
            <p:nvPicPr>
              <p:cNvPr id="134" name="Picture 4" descr="Image result for api">
                <a:extLst>
                  <a:ext uri="{FF2B5EF4-FFF2-40B4-BE49-F238E27FC236}">
                    <a16:creationId xmlns:a16="http://schemas.microsoft.com/office/drawing/2014/main" id="{A3AE621F-BF17-6E48-9162-C96E4DA4609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45245" y="770122"/>
                <a:ext cx="1080582" cy="6753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8" descr="Related image">
              <a:extLst>
                <a:ext uri="{FF2B5EF4-FFF2-40B4-BE49-F238E27FC236}">
                  <a16:creationId xmlns:a16="http://schemas.microsoft.com/office/drawing/2014/main" id="{31664DF1-4266-BB49-9D31-D6CD2224DA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584635" y="4730004"/>
              <a:ext cx="610436" cy="610436"/>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43BE82A7-BB55-2040-BEDB-63A6AD7F7049}"/>
                </a:ext>
              </a:extLst>
            </p:cNvPr>
            <p:cNvSpPr/>
            <p:nvPr/>
          </p:nvSpPr>
          <p:spPr>
            <a:xfrm>
              <a:off x="9499281" y="4450401"/>
              <a:ext cx="627688"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00" dirty="0">
                  <a:solidFill>
                    <a:schemeClr val="tx1"/>
                  </a:solidFill>
                  <a:latin typeface="Arial" panose="020B0604020202020204" pitchFamily="34" charset="0"/>
                  <a:ea typeface="Segoe UI" panose="020B0502040204020203" pitchFamily="34" charset="0"/>
                  <a:cs typeface="Arial" panose="020B0604020202020204" pitchFamily="34" charset="0"/>
                </a:rPr>
                <a:t>Query</a:t>
              </a:r>
            </a:p>
          </p:txBody>
        </p:sp>
        <p:pic>
          <p:nvPicPr>
            <p:cNvPr id="125" name="Picture 2" descr="Related image">
              <a:extLst>
                <a:ext uri="{FF2B5EF4-FFF2-40B4-BE49-F238E27FC236}">
                  <a16:creationId xmlns:a16="http://schemas.microsoft.com/office/drawing/2014/main" id="{A5BA3091-D3D4-EC47-8F4D-16A84585FCE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07792" y="4767357"/>
              <a:ext cx="431269" cy="43126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Elbow Connector 125">
              <a:extLst>
                <a:ext uri="{FF2B5EF4-FFF2-40B4-BE49-F238E27FC236}">
                  <a16:creationId xmlns:a16="http://schemas.microsoft.com/office/drawing/2014/main" id="{D082574B-2D21-6246-B615-DE403D33D42A}"/>
                </a:ext>
              </a:extLst>
            </p:cNvPr>
            <p:cNvCxnSpPr>
              <a:stCxn id="141" idx="3"/>
              <a:endCxn id="116" idx="1"/>
            </p:cNvCxnSpPr>
            <p:nvPr/>
          </p:nvCxnSpPr>
          <p:spPr>
            <a:xfrm>
              <a:off x="10137271" y="3851346"/>
              <a:ext cx="436637" cy="22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CE8A3FAC-E580-5B46-B288-93D561CCCCA2}"/>
                </a:ext>
              </a:extLst>
            </p:cNvPr>
            <p:cNvCxnSpPr>
              <a:stCxn id="141" idx="3"/>
              <a:endCxn id="115" idx="1"/>
            </p:cNvCxnSpPr>
            <p:nvPr/>
          </p:nvCxnSpPr>
          <p:spPr>
            <a:xfrm flipV="1">
              <a:off x="10137271" y="2773827"/>
              <a:ext cx="430111" cy="1077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4D37ECD8-312B-764C-977E-D34DEE3C96AB}"/>
                </a:ext>
              </a:extLst>
            </p:cNvPr>
            <p:cNvCxnSpPr>
              <a:stCxn id="141" idx="3"/>
              <a:endCxn id="133" idx="1"/>
            </p:cNvCxnSpPr>
            <p:nvPr/>
          </p:nvCxnSpPr>
          <p:spPr>
            <a:xfrm flipV="1">
              <a:off x="10137271" y="1694015"/>
              <a:ext cx="430112" cy="2157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a:extLst>
                <a:ext uri="{FF2B5EF4-FFF2-40B4-BE49-F238E27FC236}">
                  <a16:creationId xmlns:a16="http://schemas.microsoft.com/office/drawing/2014/main" id="{E8578AE4-A5D7-EC40-9273-D399BE6AD28D}"/>
                </a:ext>
              </a:extLst>
            </p:cNvPr>
            <p:cNvCxnSpPr>
              <a:stCxn id="141" idx="3"/>
              <a:endCxn id="123" idx="1"/>
            </p:cNvCxnSpPr>
            <p:nvPr/>
          </p:nvCxnSpPr>
          <p:spPr>
            <a:xfrm>
              <a:off x="10137271" y="3851346"/>
              <a:ext cx="447364" cy="1183876"/>
            </a:xfrm>
            <a:prstGeom prst="bentConnector3">
              <a:avLst>
                <a:gd name="adj1" fmla="val 472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C0A03C98-4B56-1A49-84DD-298CBB94DFC7}"/>
                </a:ext>
              </a:extLst>
            </p:cNvPr>
            <p:cNvCxnSpPr>
              <a:stCxn id="141" idx="3"/>
              <a:endCxn id="118" idx="1"/>
            </p:cNvCxnSpPr>
            <p:nvPr/>
          </p:nvCxnSpPr>
          <p:spPr>
            <a:xfrm>
              <a:off x="10137271" y="3851346"/>
              <a:ext cx="447927" cy="2161917"/>
            </a:xfrm>
            <a:prstGeom prst="bentConnector3">
              <a:avLst>
                <a:gd name="adj1" fmla="val 472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8317E3A-2928-BE47-844D-7677D9081D8D}"/>
                </a:ext>
              </a:extLst>
            </p:cNvPr>
            <p:cNvCxnSpPr>
              <a:stCxn id="138" idx="3"/>
            </p:cNvCxnSpPr>
            <p:nvPr/>
          </p:nvCxnSpPr>
          <p:spPr>
            <a:xfrm flipV="1">
              <a:off x="10126968" y="2828840"/>
              <a:ext cx="233985" cy="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6BFB7F-1A3C-FC49-ABB9-E5ECD716CBBD}"/>
                </a:ext>
              </a:extLst>
            </p:cNvPr>
            <p:cNvCxnSpPr/>
            <p:nvPr/>
          </p:nvCxnSpPr>
          <p:spPr>
            <a:xfrm>
              <a:off x="10140881" y="1739666"/>
              <a:ext cx="208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3FF1DF7-47F8-D842-8E9B-FDBA1BAB119A}"/>
              </a:ext>
            </a:extLst>
          </p:cNvPr>
          <p:cNvGrpSpPr/>
          <p:nvPr/>
        </p:nvGrpSpPr>
        <p:grpSpPr>
          <a:xfrm>
            <a:off x="365756" y="838106"/>
            <a:ext cx="2174039" cy="4296564"/>
            <a:chOff x="1068121" y="902062"/>
            <a:chExt cx="2174039" cy="4296564"/>
          </a:xfrm>
        </p:grpSpPr>
        <p:cxnSp>
          <p:nvCxnSpPr>
            <p:cNvPr id="146" name="Straight Arrow Connector 145">
              <a:extLst>
                <a:ext uri="{FF2B5EF4-FFF2-40B4-BE49-F238E27FC236}">
                  <a16:creationId xmlns:a16="http://schemas.microsoft.com/office/drawing/2014/main" id="{57B93F97-10E1-B748-8449-286152B0831B}"/>
                </a:ext>
              </a:extLst>
            </p:cNvPr>
            <p:cNvCxnSpPr/>
            <p:nvPr/>
          </p:nvCxnSpPr>
          <p:spPr>
            <a:xfrm>
              <a:off x="2014640" y="4039811"/>
              <a:ext cx="495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17CDC477-DF40-814C-8FBF-8CE12C9D0D00}"/>
                </a:ext>
              </a:extLst>
            </p:cNvPr>
            <p:cNvSpPr/>
            <p:nvPr/>
          </p:nvSpPr>
          <p:spPr>
            <a:xfrm>
              <a:off x="1225094" y="1202243"/>
              <a:ext cx="70830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err="1">
                  <a:solidFill>
                    <a:schemeClr val="tx1"/>
                  </a:solidFill>
                  <a:latin typeface="Arial" panose="020B0604020202020204" pitchFamily="34" charset="0"/>
                  <a:ea typeface="Segoe UI" panose="020B0502040204020203" pitchFamily="34" charset="0"/>
                  <a:cs typeface="Arial" panose="020B0604020202020204" pitchFamily="34" charset="0"/>
                </a:rPr>
                <a:t>Sharepoint</a:t>
              </a:r>
              <a:endParaRPr lang="en-IN" sz="900" dirty="0">
                <a:solidFill>
                  <a:schemeClr val="tx1"/>
                </a:solidFill>
                <a:latin typeface="Arial" panose="020B0604020202020204" pitchFamily="34" charset="0"/>
                <a:ea typeface="Segoe UI" panose="020B0502040204020203" pitchFamily="34" charset="0"/>
                <a:cs typeface="Arial" panose="020B0604020202020204" pitchFamily="34" charset="0"/>
              </a:endParaRPr>
            </a:p>
          </p:txBody>
        </p:sp>
        <p:grpSp>
          <p:nvGrpSpPr>
            <p:cNvPr id="148" name="Group 147">
              <a:extLst>
                <a:ext uri="{FF2B5EF4-FFF2-40B4-BE49-F238E27FC236}">
                  <a16:creationId xmlns:a16="http://schemas.microsoft.com/office/drawing/2014/main" id="{B53E1552-7D88-7642-B989-3697A6C37123}"/>
                </a:ext>
              </a:extLst>
            </p:cNvPr>
            <p:cNvGrpSpPr/>
            <p:nvPr/>
          </p:nvGrpSpPr>
          <p:grpSpPr>
            <a:xfrm>
              <a:off x="1248775" y="2162238"/>
              <a:ext cx="627689" cy="852853"/>
              <a:chOff x="476505" y="2124181"/>
              <a:chExt cx="718457" cy="976182"/>
            </a:xfrm>
          </p:grpSpPr>
          <p:sp>
            <p:nvSpPr>
              <p:cNvPr id="156" name="Rectangle 155">
                <a:extLst>
                  <a:ext uri="{FF2B5EF4-FFF2-40B4-BE49-F238E27FC236}">
                    <a16:creationId xmlns:a16="http://schemas.microsoft.com/office/drawing/2014/main" id="{517FAA33-450D-1644-90B5-104F8C7E13FF}"/>
                  </a:ext>
                </a:extLst>
              </p:cNvPr>
              <p:cNvSpPr/>
              <p:nvPr/>
            </p:nvSpPr>
            <p:spPr>
              <a:xfrm>
                <a:off x="476505" y="2124181"/>
                <a:ext cx="718457" cy="9761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Excel</a:t>
                </a:r>
              </a:p>
            </p:txBody>
          </p:sp>
          <p:pic>
            <p:nvPicPr>
              <p:cNvPr id="157" name="Picture 4" descr="Image result for excel icon">
                <a:extLst>
                  <a:ext uri="{FF2B5EF4-FFF2-40B4-BE49-F238E27FC236}">
                    <a16:creationId xmlns:a16="http://schemas.microsoft.com/office/drawing/2014/main" id="{406C5C32-6681-434A-9E1E-711AD5686C5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4258" y="2436115"/>
                <a:ext cx="627640" cy="627641"/>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Rectangle 148">
              <a:extLst>
                <a:ext uri="{FF2B5EF4-FFF2-40B4-BE49-F238E27FC236}">
                  <a16:creationId xmlns:a16="http://schemas.microsoft.com/office/drawing/2014/main" id="{79C64AFA-3625-EA40-8594-EED8A6C37E4F}"/>
                </a:ext>
              </a:extLst>
            </p:cNvPr>
            <p:cNvSpPr/>
            <p:nvPr/>
          </p:nvSpPr>
          <p:spPr>
            <a:xfrm>
              <a:off x="1248775" y="3121865"/>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SQL</a:t>
              </a:r>
            </a:p>
          </p:txBody>
        </p:sp>
        <p:pic>
          <p:nvPicPr>
            <p:cNvPr id="150" name="Picture 14" descr="Related image">
              <a:extLst>
                <a:ext uri="{FF2B5EF4-FFF2-40B4-BE49-F238E27FC236}">
                  <a16:creationId xmlns:a16="http://schemas.microsoft.com/office/drawing/2014/main" id="{F747F654-F513-8C4F-A93B-E2496A946E3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81733" y="3381599"/>
              <a:ext cx="565871" cy="5658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8" descr="Image result for sharepoint icon png">
              <a:extLst>
                <a:ext uri="{FF2B5EF4-FFF2-40B4-BE49-F238E27FC236}">
                  <a16:creationId xmlns:a16="http://schemas.microsoft.com/office/drawing/2014/main" id="{98E62FD5-01C3-C04B-A2DF-873C1CD5CC5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48775" y="1294733"/>
              <a:ext cx="813523" cy="813523"/>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0FF7C199-09E4-5142-9A86-FFC93E9CF1CE}"/>
                </a:ext>
              </a:extLst>
            </p:cNvPr>
            <p:cNvSpPr/>
            <p:nvPr/>
          </p:nvSpPr>
          <p:spPr>
            <a:xfrm>
              <a:off x="1236644" y="4144942"/>
              <a:ext cx="627689" cy="85285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Others</a:t>
              </a:r>
            </a:p>
          </p:txBody>
        </p:sp>
        <p:sp>
          <p:nvSpPr>
            <p:cNvPr id="153" name="Rectangle 152">
              <a:extLst>
                <a:ext uri="{FF2B5EF4-FFF2-40B4-BE49-F238E27FC236}">
                  <a16:creationId xmlns:a16="http://schemas.microsoft.com/office/drawing/2014/main" id="{0F003155-8BC9-1948-BB8B-D303855C0ACB}"/>
                </a:ext>
              </a:extLst>
            </p:cNvPr>
            <p:cNvSpPr/>
            <p:nvPr/>
          </p:nvSpPr>
          <p:spPr>
            <a:xfrm>
              <a:off x="2498899" y="3803773"/>
              <a:ext cx="743261" cy="54918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900" dirty="0">
                  <a:solidFill>
                    <a:schemeClr val="tx1"/>
                  </a:solidFill>
                  <a:latin typeface="Arial" panose="020B0604020202020204" pitchFamily="34" charset="0"/>
                  <a:ea typeface="Segoe UI" panose="020B0502040204020203" pitchFamily="34" charset="0"/>
                  <a:cs typeface="Arial" panose="020B0604020202020204" pitchFamily="34" charset="0"/>
                </a:rPr>
                <a:t>Custom Ingestion Layer </a:t>
              </a:r>
            </a:p>
          </p:txBody>
        </p:sp>
        <p:sp>
          <p:nvSpPr>
            <p:cNvPr id="154" name="Rectangle 153">
              <a:extLst>
                <a:ext uri="{FF2B5EF4-FFF2-40B4-BE49-F238E27FC236}">
                  <a16:creationId xmlns:a16="http://schemas.microsoft.com/office/drawing/2014/main" id="{655A3148-FCF6-BA42-B41C-DF00D2F963A9}"/>
                </a:ext>
              </a:extLst>
            </p:cNvPr>
            <p:cNvSpPr/>
            <p:nvPr/>
          </p:nvSpPr>
          <p:spPr>
            <a:xfrm>
              <a:off x="1068121" y="902062"/>
              <a:ext cx="958375" cy="4296564"/>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dirty="0">
                  <a:solidFill>
                    <a:schemeClr val="tx1"/>
                  </a:solidFill>
                  <a:latin typeface="Arial" panose="020B0604020202020204" pitchFamily="34" charset="0"/>
                  <a:ea typeface="Segoe UI" panose="020B0502040204020203" pitchFamily="34" charset="0"/>
                  <a:cs typeface="Arial" panose="020B0604020202020204" pitchFamily="34" charset="0"/>
                </a:rPr>
                <a:t>Raw</a:t>
              </a:r>
            </a:p>
          </p:txBody>
        </p:sp>
        <p:pic>
          <p:nvPicPr>
            <p:cNvPr id="155" name="Picture 20" descr="Image result for file icon png">
              <a:extLst>
                <a:ext uri="{FF2B5EF4-FFF2-40B4-BE49-F238E27FC236}">
                  <a16:creationId xmlns:a16="http://schemas.microsoft.com/office/drawing/2014/main" id="{50619DA3-E370-0A49-9471-2278C4003CC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96125" y="4418304"/>
              <a:ext cx="496524" cy="496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80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4936-17BC-410A-8206-9E46E8DDCA26}"/>
              </a:ext>
            </a:extLst>
          </p:cNvPr>
          <p:cNvSpPr>
            <a:spLocks noGrp="1"/>
          </p:cNvSpPr>
          <p:nvPr>
            <p:ph sz="quarter" idx="10"/>
          </p:nvPr>
        </p:nvSpPr>
        <p:spPr/>
        <p:txBody>
          <a:bodyPr/>
          <a:lstStyle/>
          <a:p>
            <a:r>
              <a:rPr lang="en-US" dirty="0"/>
              <a:t>Case Studies</a:t>
            </a:r>
          </a:p>
        </p:txBody>
      </p:sp>
    </p:spTree>
    <p:extLst>
      <p:ext uri="{BB962C8B-B14F-4D97-AF65-F5344CB8AC3E}">
        <p14:creationId xmlns:p14="http://schemas.microsoft.com/office/powerpoint/2010/main" val="130926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Agenda</a:t>
            </a:r>
          </a:p>
        </p:txBody>
      </p:sp>
      <p:sp>
        <p:nvSpPr>
          <p:cNvPr id="18" name="Abgerundetes Rechteck 37">
            <a:hlinkClick r:id="" action="ppaction://noaction"/>
            <a:extLst>
              <a:ext uri="{FF2B5EF4-FFF2-40B4-BE49-F238E27FC236}">
                <a16:creationId xmlns:a16="http://schemas.microsoft.com/office/drawing/2014/main" id="{67ABFAEF-0841-5C44-B742-3FC88F233566}"/>
              </a:ext>
            </a:extLst>
          </p:cNvPr>
          <p:cNvSpPr/>
          <p:nvPr/>
        </p:nvSpPr>
        <p:spPr bwMode="gray">
          <a:xfrm>
            <a:off x="735842" y="1355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19" name="Rectangle 9">
            <a:extLst>
              <a:ext uri="{FF2B5EF4-FFF2-40B4-BE49-F238E27FC236}">
                <a16:creationId xmlns:a16="http://schemas.microsoft.com/office/drawing/2014/main" id="{04B21D2E-941B-EE48-A017-FE71352C5B06}"/>
              </a:ext>
            </a:extLst>
          </p:cNvPr>
          <p:cNvSpPr>
            <a:spLocks noChangeArrowheads="1"/>
          </p:cNvSpPr>
          <p:nvPr/>
        </p:nvSpPr>
        <p:spPr bwMode="gray">
          <a:xfrm>
            <a:off x="1526207" y="1370398"/>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20" name="Rectangle 9">
            <a:extLst>
              <a:ext uri="{FF2B5EF4-FFF2-40B4-BE49-F238E27FC236}">
                <a16:creationId xmlns:a16="http://schemas.microsoft.com/office/drawing/2014/main" id="{1D4285D1-CE0E-B148-8099-B1F6EC8C0AF4}"/>
              </a:ext>
            </a:extLst>
          </p:cNvPr>
          <p:cNvSpPr>
            <a:spLocks noChangeArrowheads="1"/>
          </p:cNvSpPr>
          <p:nvPr/>
        </p:nvSpPr>
        <p:spPr bwMode="gray">
          <a:xfrm>
            <a:off x="1553646" y="226032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Walmart Current Architecture &amp; Evaluation</a:t>
            </a:r>
          </a:p>
        </p:txBody>
      </p:sp>
      <p:sp>
        <p:nvSpPr>
          <p:cNvPr id="21" name="Rectangle 24">
            <a:extLst>
              <a:ext uri="{FF2B5EF4-FFF2-40B4-BE49-F238E27FC236}">
                <a16:creationId xmlns:a16="http://schemas.microsoft.com/office/drawing/2014/main" id="{B4307164-6592-D640-AF3B-9208A7713FEA}"/>
              </a:ext>
            </a:extLst>
          </p:cNvPr>
          <p:cNvSpPr txBox="1"/>
          <p:nvPr/>
        </p:nvSpPr>
        <p:spPr>
          <a:xfrm>
            <a:off x="810161" y="210191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Abgerundetes Rechteck 37">
            <a:hlinkClick r:id="rId2" action="ppaction://hlinksldjump"/>
            <a:extLst>
              <a:ext uri="{FF2B5EF4-FFF2-40B4-BE49-F238E27FC236}">
                <a16:creationId xmlns:a16="http://schemas.microsoft.com/office/drawing/2014/main" id="{D94FD3A0-701D-EE47-9655-0B0F0069AA18}"/>
              </a:ext>
            </a:extLst>
          </p:cNvPr>
          <p:cNvSpPr/>
          <p:nvPr/>
        </p:nvSpPr>
        <p:spPr bwMode="gray">
          <a:xfrm>
            <a:off x="735842" y="225173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23" name="Rectangle 9">
            <a:extLst>
              <a:ext uri="{FF2B5EF4-FFF2-40B4-BE49-F238E27FC236}">
                <a16:creationId xmlns:a16="http://schemas.microsoft.com/office/drawing/2014/main" id="{1DA7F1DB-A236-624D-BA3B-74A72207EDE9}"/>
              </a:ext>
            </a:extLst>
          </p:cNvPr>
          <p:cNvSpPr>
            <a:spLocks noChangeArrowheads="1"/>
          </p:cNvSpPr>
          <p:nvPr/>
        </p:nvSpPr>
        <p:spPr bwMode="gray">
          <a:xfrm>
            <a:off x="1526207" y="315025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24" name="Rectangle 24">
            <a:extLst>
              <a:ext uri="{FF2B5EF4-FFF2-40B4-BE49-F238E27FC236}">
                <a16:creationId xmlns:a16="http://schemas.microsoft.com/office/drawing/2014/main" id="{AA459F6F-C2DC-FB43-9A33-8F68316A51B1}"/>
              </a:ext>
            </a:extLst>
          </p:cNvPr>
          <p:cNvSpPr txBox="1"/>
          <p:nvPr/>
        </p:nvSpPr>
        <p:spPr>
          <a:xfrm>
            <a:off x="1820795" y="3359898"/>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Key Asks For Project Delivery</a:t>
            </a:r>
          </a:p>
        </p:txBody>
      </p:sp>
      <p:sp>
        <p:nvSpPr>
          <p:cNvPr id="25" name="Abgerundetes Rechteck 37">
            <a:hlinkClick r:id="" action="ppaction://noaction"/>
            <a:extLst>
              <a:ext uri="{FF2B5EF4-FFF2-40B4-BE49-F238E27FC236}">
                <a16:creationId xmlns:a16="http://schemas.microsoft.com/office/drawing/2014/main" id="{04812869-EFE8-464E-847A-B6AA0227A30D}"/>
              </a:ext>
            </a:extLst>
          </p:cNvPr>
          <p:cNvSpPr/>
          <p:nvPr/>
        </p:nvSpPr>
        <p:spPr bwMode="gray">
          <a:xfrm>
            <a:off x="735842" y="314802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26" name="Rectangle 9">
            <a:extLst>
              <a:ext uri="{FF2B5EF4-FFF2-40B4-BE49-F238E27FC236}">
                <a16:creationId xmlns:a16="http://schemas.microsoft.com/office/drawing/2014/main" id="{28255C72-A3F2-204E-AF57-87466BF1BD46}"/>
              </a:ext>
            </a:extLst>
          </p:cNvPr>
          <p:cNvSpPr>
            <a:spLocks noChangeArrowheads="1"/>
          </p:cNvSpPr>
          <p:nvPr/>
        </p:nvSpPr>
        <p:spPr bwMode="gray">
          <a:xfrm>
            <a:off x="1580150" y="404017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7" name="Abgerundetes Rechteck 37">
            <a:hlinkClick r:id="rId2" action="ppaction://hlinksldjump"/>
            <a:extLst>
              <a:ext uri="{FF2B5EF4-FFF2-40B4-BE49-F238E27FC236}">
                <a16:creationId xmlns:a16="http://schemas.microsoft.com/office/drawing/2014/main" id="{0CE266AD-F560-0B43-9555-9961876F93DE}"/>
              </a:ext>
            </a:extLst>
          </p:cNvPr>
          <p:cNvSpPr/>
          <p:nvPr/>
        </p:nvSpPr>
        <p:spPr bwMode="gray">
          <a:xfrm>
            <a:off x="735842" y="404432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8" name="Rectangle 9">
            <a:extLst>
              <a:ext uri="{FF2B5EF4-FFF2-40B4-BE49-F238E27FC236}">
                <a16:creationId xmlns:a16="http://schemas.microsoft.com/office/drawing/2014/main" id="{DCB50DB9-C58B-C144-9D08-84D3B1E530DA}"/>
              </a:ext>
            </a:extLst>
          </p:cNvPr>
          <p:cNvSpPr>
            <a:spLocks noChangeArrowheads="1"/>
          </p:cNvSpPr>
          <p:nvPr/>
        </p:nvSpPr>
        <p:spPr bwMode="gray">
          <a:xfrm>
            <a:off x="1580150" y="493010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POV on Evolving Architecture For Diverse Analytical Workloads</a:t>
            </a:r>
          </a:p>
        </p:txBody>
      </p:sp>
      <p:sp>
        <p:nvSpPr>
          <p:cNvPr id="29" name="Abgerundetes Rechteck 37">
            <a:hlinkClick r:id="rId2" action="ppaction://hlinksldjump"/>
            <a:extLst>
              <a:ext uri="{FF2B5EF4-FFF2-40B4-BE49-F238E27FC236}">
                <a16:creationId xmlns:a16="http://schemas.microsoft.com/office/drawing/2014/main" id="{B7440DA0-E6D8-994B-AE3E-ADEB3A93DE10}"/>
              </a:ext>
            </a:extLst>
          </p:cNvPr>
          <p:cNvSpPr/>
          <p:nvPr/>
        </p:nvSpPr>
        <p:spPr bwMode="gray">
          <a:xfrm>
            <a:off x="735842" y="4940613"/>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Tree>
    <p:extLst>
      <p:ext uri="{BB962C8B-B14F-4D97-AF65-F5344CB8AC3E}">
        <p14:creationId xmlns:p14="http://schemas.microsoft.com/office/powerpoint/2010/main" val="67134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133D-3C67-409D-94CA-535C68778239}"/>
              </a:ext>
            </a:extLst>
          </p:cNvPr>
          <p:cNvSpPr>
            <a:spLocks noGrp="1"/>
          </p:cNvSpPr>
          <p:nvPr>
            <p:ph type="title"/>
          </p:nvPr>
        </p:nvSpPr>
        <p:spPr/>
        <p:txBody>
          <a:bodyPr/>
          <a:lstStyle/>
          <a:p>
            <a:r>
              <a:rPr lang="en-US" spc="-96" dirty="0">
                <a:ln w="3175">
                  <a:noFill/>
                </a:ln>
                <a:latin typeface="Segoe UI Semibold" panose="020B0702040204020203" pitchFamily="34" charset="0"/>
              </a:rPr>
              <a:t> All-In-One Power BI Dashboard</a:t>
            </a:r>
            <a:endParaRPr lang="en-US" dirty="0"/>
          </a:p>
        </p:txBody>
      </p:sp>
      <p:sp>
        <p:nvSpPr>
          <p:cNvPr id="59" name="TextBox 58"/>
          <p:cNvSpPr txBox="1"/>
          <p:nvPr/>
        </p:nvSpPr>
        <p:spPr>
          <a:xfrm>
            <a:off x="544051" y="3892250"/>
            <a:ext cx="2559366"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Gives a strategic level viewpoint of Cloud Platform Business</a:t>
            </a:r>
          </a:p>
        </p:txBody>
      </p:sp>
      <p:sp>
        <p:nvSpPr>
          <p:cNvPr id="60" name="TextBox 59"/>
          <p:cNvSpPr txBox="1"/>
          <p:nvPr/>
        </p:nvSpPr>
        <p:spPr>
          <a:xfrm>
            <a:off x="9217763" y="3949262"/>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Select the metrics on which the charts has to be filtered</a:t>
            </a:r>
          </a:p>
        </p:txBody>
      </p:sp>
      <p:pic>
        <p:nvPicPr>
          <p:cNvPr id="61" name="Picture 60">
            <a:extLst>
              <a:ext uri="{FF2B5EF4-FFF2-40B4-BE49-F238E27FC236}">
                <a16:creationId xmlns:a16="http://schemas.microsoft.com/office/drawing/2014/main" id="{1C58D7CD-834E-4682-9E58-5638557B8ED8}"/>
              </a:ext>
            </a:extLst>
          </p:cNvPr>
          <p:cNvPicPr/>
          <p:nvPr/>
        </p:nvPicPr>
        <p:blipFill rotWithShape="1">
          <a:blip r:embed="rId2"/>
          <a:srcRect r="2116" b="5714"/>
          <a:stretch/>
        </p:blipFill>
        <p:spPr bwMode="auto">
          <a:xfrm>
            <a:off x="3252095" y="3169689"/>
            <a:ext cx="5816989" cy="3175495"/>
          </a:xfrm>
          <a:prstGeom prst="rect">
            <a:avLst/>
          </a:prstGeom>
          <a:ln>
            <a:noFill/>
          </a:ln>
          <a:extLst>
            <a:ext uri="{53640926-AAD7-44D8-BBD7-CCE9431645EC}">
              <a14:shadowObscured xmlns:a14="http://schemas.microsoft.com/office/drawing/2010/main"/>
            </a:ext>
          </a:extLst>
        </p:spPr>
      </p:pic>
      <p:sp>
        <p:nvSpPr>
          <p:cNvPr id="62" name="TextBox 61">
            <a:extLst>
              <a:ext uri="{FF2B5EF4-FFF2-40B4-BE49-F238E27FC236}">
                <a16:creationId xmlns:a16="http://schemas.microsoft.com/office/drawing/2014/main" id="{A432DC0E-3EC3-4B05-B79A-B11700C8A7C5}"/>
              </a:ext>
            </a:extLst>
          </p:cNvPr>
          <p:cNvSpPr txBox="1"/>
          <p:nvPr/>
        </p:nvSpPr>
        <p:spPr>
          <a:xfrm>
            <a:off x="9217764" y="5387543"/>
            <a:ext cx="1962854" cy="769409"/>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Functionality to export data to excel for analysis</a:t>
            </a:r>
          </a:p>
        </p:txBody>
      </p:sp>
      <p:sp>
        <p:nvSpPr>
          <p:cNvPr id="63" name="TextBox 62">
            <a:extLst>
              <a:ext uri="{FF2B5EF4-FFF2-40B4-BE49-F238E27FC236}">
                <a16:creationId xmlns:a16="http://schemas.microsoft.com/office/drawing/2014/main" id="{CDD85B4F-581D-421A-9B6F-5C2A025C02AD}"/>
              </a:ext>
            </a:extLst>
          </p:cNvPr>
          <p:cNvSpPr txBox="1"/>
          <p:nvPr/>
        </p:nvSpPr>
        <p:spPr>
          <a:xfrm>
            <a:off x="396848" y="4953855"/>
            <a:ext cx="2559366" cy="1200296"/>
          </a:xfrm>
          <a:prstGeom prst="rect">
            <a:avLst/>
          </a:prstGeom>
        </p:spPr>
        <p:txBody>
          <a:bodyPr wrap="square" lIns="121891" tIns="60944" rIns="121891" bIns="60944" rtlCol="0" anchor="ctr">
            <a:spAutoFit/>
          </a:bodyPr>
          <a:lstStyle/>
          <a:p>
            <a:pPr algn="ctr" defTabSz="1218802">
              <a:spcBef>
                <a:spcPct val="0"/>
              </a:spcBef>
            </a:pPr>
            <a:r>
              <a:rPr lang="en-US" sz="1400" b="1" dirty="0">
                <a:solidFill>
                  <a:srgbClr val="272F37"/>
                </a:solidFill>
                <a:latin typeface="Segoe UI" panose="020B0502040204020203" pitchFamily="34" charset="0"/>
                <a:ea typeface="Segoe UI" panose="020B0502040204020203" pitchFamily="34" charset="0"/>
                <a:cs typeface="Segoe UI" panose="020B0502040204020203" pitchFamily="34" charset="0"/>
              </a:rPr>
              <a:t>Actionable parameters like Churn Risky, Growth Potential, Slow Growth and Immediate Action required accounts</a:t>
            </a:r>
          </a:p>
        </p:txBody>
      </p:sp>
      <p:sp>
        <p:nvSpPr>
          <p:cNvPr id="64" name="Rectangle 63">
            <a:extLst>
              <a:ext uri="{FF2B5EF4-FFF2-40B4-BE49-F238E27FC236}">
                <a16:creationId xmlns:a16="http://schemas.microsoft.com/office/drawing/2014/main" id="{1B68EBB3-AE62-4BE8-9F84-3F93EBB53B5C}"/>
              </a:ext>
            </a:extLst>
          </p:cNvPr>
          <p:cNvSpPr/>
          <p:nvPr/>
        </p:nvSpPr>
        <p:spPr>
          <a:xfrm>
            <a:off x="0" y="806259"/>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5" name="Rectangle 64">
            <a:extLst>
              <a:ext uri="{FF2B5EF4-FFF2-40B4-BE49-F238E27FC236}">
                <a16:creationId xmlns:a16="http://schemas.microsoft.com/office/drawing/2014/main" id="{C52F3A78-226D-4E3F-95C0-DEA24D1B7B61}"/>
              </a:ext>
            </a:extLst>
          </p:cNvPr>
          <p:cNvSpPr/>
          <p:nvPr/>
        </p:nvSpPr>
        <p:spPr>
          <a:xfrm>
            <a:off x="267454" y="1584088"/>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698DC019-D41D-4C27-AA1C-E4ED9A1E0847}"/>
              </a:ext>
            </a:extLst>
          </p:cNvPr>
          <p:cNvSpPr/>
          <p:nvPr/>
        </p:nvSpPr>
        <p:spPr>
          <a:xfrm>
            <a:off x="26745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1C014A61-BE03-4809-87EE-811F5B1745ED}"/>
              </a:ext>
            </a:extLst>
          </p:cNvPr>
          <p:cNvSpPr/>
          <p:nvPr/>
        </p:nvSpPr>
        <p:spPr>
          <a:xfrm>
            <a:off x="263629" y="1747761"/>
            <a:ext cx="3499537" cy="1179747"/>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Data for cloud platform was scattered across different sources and reports making it difficult and complex for different teams to acquire relevant details to proceed with sales play and targeting exercises. </a:t>
            </a:r>
          </a:p>
        </p:txBody>
      </p:sp>
      <p:sp>
        <p:nvSpPr>
          <p:cNvPr id="68" name="Rectangle 67">
            <a:extLst>
              <a:ext uri="{FF2B5EF4-FFF2-40B4-BE49-F238E27FC236}">
                <a16:creationId xmlns:a16="http://schemas.microsoft.com/office/drawing/2014/main" id="{205FD8EF-3EAB-4C91-B720-AF047F13D32F}"/>
              </a:ext>
            </a:extLst>
          </p:cNvPr>
          <p:cNvSpPr/>
          <p:nvPr/>
        </p:nvSpPr>
        <p:spPr>
          <a:xfrm>
            <a:off x="263629"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69" name="Rectangle 68">
            <a:extLst>
              <a:ext uri="{FF2B5EF4-FFF2-40B4-BE49-F238E27FC236}">
                <a16:creationId xmlns:a16="http://schemas.microsoft.com/office/drawing/2014/main" id="{1F1D4C60-96E4-4744-A75C-B03F54D80918}"/>
              </a:ext>
            </a:extLst>
          </p:cNvPr>
          <p:cNvSpPr/>
          <p:nvPr/>
        </p:nvSpPr>
        <p:spPr>
          <a:xfrm>
            <a:off x="8301384"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F23A3767-2C0D-424C-8F48-0DCCF2541B1D}"/>
              </a:ext>
            </a:extLst>
          </p:cNvPr>
          <p:cNvSpPr/>
          <p:nvPr/>
        </p:nvSpPr>
        <p:spPr>
          <a:xfrm>
            <a:off x="8287316" y="1747761"/>
            <a:ext cx="3651619" cy="1421928"/>
          </a:xfrm>
          <a:prstGeom prst="rect">
            <a:avLst/>
          </a:prstGeom>
        </p:spPr>
        <p:txBody>
          <a:bodyPr wrap="square">
            <a:spAutoFit/>
          </a:bodyPr>
          <a:lstStyle/>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Huge amount of time savings across streams that enabled proactive actions</a:t>
            </a:r>
          </a:p>
          <a:p>
            <a:pPr marL="171450" indent="-171450">
              <a:lnSpc>
                <a:spcPct val="120000"/>
              </a:lnSpc>
              <a:buFont typeface="Arial" panose="020B0604020202020204" pitchFamily="34" charset="0"/>
              <a:buChar char="•"/>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Removed the need for small ad hoc data requirements</a:t>
            </a: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lnSpc>
                <a:spcPct val="120000"/>
              </a:lnSpc>
              <a:buFont typeface="Arial" panose="020B0604020202020204"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1A5C8318-2E0D-4A66-9859-16D166DC86BF}"/>
              </a:ext>
            </a:extLst>
          </p:cNvPr>
          <p:cNvSpPr/>
          <p:nvPr/>
        </p:nvSpPr>
        <p:spPr>
          <a:xfrm>
            <a:off x="194052" y="810886"/>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No single dashboard available to provide unified view on the cloud platform</a:t>
            </a:r>
          </a:p>
        </p:txBody>
      </p:sp>
      <p:sp>
        <p:nvSpPr>
          <p:cNvPr id="72" name="Rectangle 71">
            <a:extLst>
              <a:ext uri="{FF2B5EF4-FFF2-40B4-BE49-F238E27FC236}">
                <a16:creationId xmlns:a16="http://schemas.microsoft.com/office/drawing/2014/main" id="{1646D011-033A-495A-A79F-E94B2D2E3536}"/>
              </a:ext>
            </a:extLst>
          </p:cNvPr>
          <p:cNvSpPr/>
          <p:nvPr/>
        </p:nvSpPr>
        <p:spPr>
          <a:xfrm>
            <a:off x="4255289" y="1607325"/>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7CC93916-CA41-43C9-8165-F520C3E57400}"/>
              </a:ext>
            </a:extLst>
          </p:cNvPr>
          <p:cNvSpPr/>
          <p:nvPr/>
        </p:nvSpPr>
        <p:spPr>
          <a:xfrm>
            <a:off x="4284419" y="1460224"/>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A584E235-F0B1-4DB1-9915-E7D384F57ABD}"/>
              </a:ext>
            </a:extLst>
          </p:cNvPr>
          <p:cNvSpPr/>
          <p:nvPr/>
        </p:nvSpPr>
        <p:spPr>
          <a:xfrm>
            <a:off x="4335779" y="1747761"/>
            <a:ext cx="3528030" cy="1401346"/>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Consolidated all available targeting intelligence on cloud platform into a single dashboard to facilitate better data driven targeting and marketing . This aligned the Cloud Platform business to the FY18 goals</a:t>
            </a:r>
          </a:p>
          <a:p>
            <a:pPr>
              <a:lnSpc>
                <a:spcPct val="120000"/>
              </a:lnSpc>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a:extLst>
              <a:ext uri="{FF2B5EF4-FFF2-40B4-BE49-F238E27FC236}">
                <a16:creationId xmlns:a16="http://schemas.microsoft.com/office/drawing/2014/main" id="{711DC432-383C-447D-9895-3DACFE00031E}"/>
              </a:ext>
            </a:extLst>
          </p:cNvPr>
          <p:cNvSpPr/>
          <p:nvPr/>
        </p:nvSpPr>
        <p:spPr>
          <a:xfrm>
            <a:off x="4364401" y="1450991"/>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76" name="Rectangle 75">
            <a:extLst>
              <a:ext uri="{FF2B5EF4-FFF2-40B4-BE49-F238E27FC236}">
                <a16:creationId xmlns:a16="http://schemas.microsoft.com/office/drawing/2014/main" id="{76A5B7BB-01BC-4A46-921C-E307262A896F}"/>
              </a:ext>
            </a:extLst>
          </p:cNvPr>
          <p:cNvSpPr/>
          <p:nvPr/>
        </p:nvSpPr>
        <p:spPr>
          <a:xfrm>
            <a:off x="8287316" y="1450991"/>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80" name="Rectangle 79"/>
          <p:cNvSpPr/>
          <p:nvPr/>
        </p:nvSpPr>
        <p:spPr>
          <a:xfrm>
            <a:off x="106464" y="498468"/>
            <a:ext cx="3813865" cy="369332"/>
          </a:xfrm>
          <a:prstGeom prst="rect">
            <a:avLst/>
          </a:prstGeom>
        </p:spPr>
        <p:txBody>
          <a:bodyPr wrap="none">
            <a:spAutoFit/>
          </a:bodyPr>
          <a:lstStyle/>
          <a:p>
            <a:pPr>
              <a:defRPr/>
            </a:pPr>
            <a:r>
              <a:rPr lang="en-US"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A multinational technology client</a:t>
            </a:r>
          </a:p>
        </p:txBody>
      </p:sp>
    </p:spTree>
    <p:extLst>
      <p:ext uri="{BB962C8B-B14F-4D97-AF65-F5344CB8AC3E}">
        <p14:creationId xmlns:p14="http://schemas.microsoft.com/office/powerpoint/2010/main" val="345008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133D-3C67-409D-94CA-535C68778239}"/>
              </a:ext>
            </a:extLst>
          </p:cNvPr>
          <p:cNvSpPr>
            <a:spLocks noGrp="1"/>
          </p:cNvSpPr>
          <p:nvPr>
            <p:ph type="title"/>
          </p:nvPr>
        </p:nvSpPr>
        <p:spPr>
          <a:xfrm>
            <a:off x="599655" y="58925"/>
            <a:ext cx="11339280" cy="408349"/>
          </a:xfrm>
        </p:spPr>
        <p:txBody>
          <a:bodyPr/>
          <a:lstStyle/>
          <a:p>
            <a:r>
              <a:rPr lang="en-US" dirty="0">
                <a:solidFill>
                  <a:schemeClr val="lt1"/>
                </a:solidFill>
                <a:latin typeface="Arial"/>
                <a:ea typeface="Arial"/>
                <a:cs typeface="Arial"/>
                <a:sym typeface="Arial"/>
              </a:rPr>
              <a:t>Improving Marketing Effectiveness through Purchase Intent Modeling</a:t>
            </a:r>
            <a:endParaRPr lang="en-US" dirty="0"/>
          </a:p>
        </p:txBody>
      </p:sp>
      <p:sp>
        <p:nvSpPr>
          <p:cNvPr id="22" name="Right Brace 21">
            <a:extLst>
              <a:ext uri="{FF2B5EF4-FFF2-40B4-BE49-F238E27FC236}">
                <a16:creationId xmlns:a16="http://schemas.microsoft.com/office/drawing/2014/main" id="{07CDB3A6-0953-4974-9F8A-0492543755A1}"/>
              </a:ext>
            </a:extLst>
          </p:cNvPr>
          <p:cNvSpPr/>
          <p:nvPr/>
        </p:nvSpPr>
        <p:spPr>
          <a:xfrm>
            <a:off x="244873" y="3451180"/>
            <a:ext cx="972180" cy="2272676"/>
          </a:xfrm>
          <a:prstGeom prst="rightBrace">
            <a:avLst>
              <a:gd name="adj1" fmla="val 5248"/>
              <a:gd name="adj2" fmla="val 532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3" name="Rectangle 22"/>
          <p:cNvSpPr/>
          <p:nvPr/>
        </p:nvSpPr>
        <p:spPr>
          <a:xfrm>
            <a:off x="0" y="893593"/>
            <a:ext cx="12192000" cy="21117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a:off x="224057" y="738529"/>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sz="1600" b="1" dirty="0">
                <a:solidFill>
                  <a:srgbClr val="44546A"/>
                </a:solidFill>
                <a:ea typeface="Segoe UI" panose="020B0502040204020203" pitchFamily="34" charset="0"/>
                <a:cs typeface="Segoe UI" panose="020B0502040204020203" pitchFamily="34" charset="0"/>
              </a:rPr>
              <a:t>The Problem: </a:t>
            </a:r>
            <a:r>
              <a:rPr lang="en-IN" sz="1600" dirty="0">
                <a:solidFill>
                  <a:srgbClr val="44546A"/>
                </a:solidFill>
                <a:ea typeface="Segoe UI" panose="020B0502040204020203" pitchFamily="34" charset="0"/>
                <a:cs typeface="Segoe UI" panose="020B0502040204020203" pitchFamily="34" charset="0"/>
              </a:rPr>
              <a:t>Understanding changes in purchase intent is very critical in the highly dynamic technology industry</a:t>
            </a:r>
            <a:endParaRPr lang="en-US" sz="1600" dirty="0">
              <a:solidFill>
                <a:srgbClr val="44546A"/>
              </a:solidFill>
              <a:ea typeface="Segoe UI" panose="020B0502040204020203" pitchFamily="34" charset="0"/>
              <a:cs typeface="Segoe UI" panose="020B0502040204020203" pitchFamily="34" charset="0"/>
            </a:endParaRPr>
          </a:p>
        </p:txBody>
      </p:sp>
      <p:grpSp>
        <p:nvGrpSpPr>
          <p:cNvPr id="25" name="Group 24"/>
          <p:cNvGrpSpPr/>
          <p:nvPr/>
        </p:nvGrpSpPr>
        <p:grpSpPr>
          <a:xfrm>
            <a:off x="254323" y="1174676"/>
            <a:ext cx="11741745" cy="1733460"/>
            <a:chOff x="260343" y="1827784"/>
            <a:chExt cx="11625490" cy="1634504"/>
          </a:xfrm>
        </p:grpSpPr>
        <p:sp>
          <p:nvSpPr>
            <p:cNvPr id="26" name="Rectangle 25"/>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324059" y="2128982"/>
              <a:ext cx="3543834" cy="1109214"/>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Understanding the drivers of purchase intent &amp; customer satisfaction was limited as not all possible behavioural combinations could be explored effectively </a:t>
              </a:r>
              <a:endParaRPr lang="en-US" sz="1400" dirty="0">
                <a:solidFill>
                  <a:prstClr val="black"/>
                </a:solidFill>
                <a:ea typeface="Segoe UI" panose="020B0502040204020203" pitchFamily="34" charset="0"/>
                <a:cs typeface="Segoe UI" panose="020B0502040204020203" pitchFamily="34" charset="0"/>
              </a:endParaRPr>
            </a:p>
          </p:txBody>
        </p:sp>
        <p:sp>
          <p:nvSpPr>
            <p:cNvPr id="29" name="Rectangle 28"/>
            <p:cNvSpPr/>
            <p:nvPr/>
          </p:nvSpPr>
          <p:spPr>
            <a:xfrm>
              <a:off x="270586"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30" name="Rectangle 29"/>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8311600" y="2073300"/>
              <a:ext cx="3547559" cy="1367747"/>
            </a:xfrm>
            <a:prstGeom prst="rect">
              <a:avLst/>
            </a:prstGeom>
          </p:spPr>
          <p:txBody>
            <a:bodyPr wrap="square">
              <a:spAutoFit/>
            </a:bodyPr>
            <a:lstStyle/>
            <a:p>
              <a:pPr>
                <a:lnSpc>
                  <a:spcPct val="120000"/>
                </a:lnSpc>
                <a:defRPr/>
              </a:pPr>
              <a:r>
                <a:rPr lang="en-US" sz="1400" dirty="0">
                  <a:solidFill>
                    <a:prstClr val="black"/>
                  </a:solidFill>
                  <a:ea typeface="Segoe UI" panose="020B0502040204020203" pitchFamily="34" charset="0"/>
                  <a:cs typeface="Segoe UI" panose="020B0502040204020203" pitchFamily="34" charset="0"/>
                </a:rPr>
                <a:t>Quick understanding of the changing purchase intent &amp; drivers helped marketing team make right tweaks to their spend value of $1.6 billion thereby improving marketing ROI by 3-4% on an average</a:t>
              </a:r>
            </a:p>
          </p:txBody>
        </p:sp>
        <p:sp>
          <p:nvSpPr>
            <p:cNvPr id="32" name="Rectangle 31"/>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p>
          </p:txBody>
        </p:sp>
        <p:sp>
          <p:nvSpPr>
            <p:cNvPr id="34" name="Rectangle 33"/>
            <p:cNvSpPr/>
            <p:nvPr/>
          </p:nvSpPr>
          <p:spPr>
            <a:xfrm>
              <a:off x="4293587" y="2094541"/>
              <a:ext cx="3569219" cy="1367747"/>
            </a:xfrm>
            <a:prstGeom prst="rect">
              <a:avLst/>
            </a:prstGeom>
          </p:spPr>
          <p:txBody>
            <a:bodyPr wrap="square">
              <a:spAutoFit/>
            </a:bodyPr>
            <a:lstStyle/>
            <a:p>
              <a:pPr>
                <a:lnSpc>
                  <a:spcPct val="120000"/>
                </a:lnSpc>
                <a:defRPr/>
              </a:pPr>
              <a:r>
                <a:rPr lang="en-IN" sz="1400" dirty="0">
                  <a:solidFill>
                    <a:prstClr val="black"/>
                  </a:solidFill>
                  <a:ea typeface="Segoe UI" panose="020B0502040204020203" pitchFamily="34" charset="0"/>
                  <a:cs typeface="Segoe UI" panose="020B0502040204020203" pitchFamily="34" charset="0"/>
                </a:rPr>
                <a:t>Built a Azure ML - cloud based modeling automation framework that integrates data sources, generates 400,000 model combinations to show the drivers  of purchase intent through intuitive </a:t>
              </a:r>
              <a:r>
                <a:rPr lang="en-IN" sz="1400" dirty="0" err="1">
                  <a:solidFill>
                    <a:prstClr val="black"/>
                  </a:solidFill>
                  <a:ea typeface="Segoe UI" panose="020B0502040204020203" pitchFamily="34" charset="0"/>
                  <a:cs typeface="Segoe UI" panose="020B0502040204020203" pitchFamily="34" charset="0"/>
                </a:rPr>
                <a:t>PowerBI</a:t>
              </a:r>
              <a:r>
                <a:rPr lang="en-IN" sz="1400" dirty="0">
                  <a:solidFill>
                    <a:prstClr val="black"/>
                  </a:solidFill>
                  <a:ea typeface="Segoe UI" panose="020B0502040204020203" pitchFamily="34" charset="0"/>
                  <a:cs typeface="Segoe UI" panose="020B0502040204020203" pitchFamily="34" charset="0"/>
                </a:rPr>
                <a:t> visualizations</a:t>
              </a:r>
            </a:p>
          </p:txBody>
        </p:sp>
        <p:sp>
          <p:nvSpPr>
            <p:cNvPr id="35" name="Rectangle 34"/>
            <p:cNvSpPr/>
            <p:nvPr/>
          </p:nvSpPr>
          <p:spPr>
            <a:xfrm>
              <a:off x="4278391" y="1827784"/>
              <a:ext cx="2131840"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36" name="Rectangle 35"/>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grpSp>
      <p:sp>
        <p:nvSpPr>
          <p:cNvPr id="37" name="TextBox 36">
            <a:extLst>
              <a:ext uri="{FF2B5EF4-FFF2-40B4-BE49-F238E27FC236}">
                <a16:creationId xmlns:a16="http://schemas.microsoft.com/office/drawing/2014/main" id="{E61C3E53-E19C-491B-AF70-DA187EDC9DE4}"/>
              </a:ext>
            </a:extLst>
          </p:cNvPr>
          <p:cNvSpPr txBox="1"/>
          <p:nvPr/>
        </p:nvSpPr>
        <p:spPr>
          <a:xfrm>
            <a:off x="1340835" y="4735626"/>
            <a:ext cx="1349739" cy="507830"/>
          </a:xfrm>
          <a:prstGeom prst="rect">
            <a:avLst/>
          </a:prstGeom>
          <a:noFill/>
        </p:spPr>
        <p:txBody>
          <a:bodyPr wrap="square" lIns="0" tIns="0" rIns="0" bIns="0" rtlCol="0">
            <a:spAutoFit/>
          </a:bodyPr>
          <a:lstStyle/>
          <a:p>
            <a:r>
              <a:rPr lang="en-US" sz="1100" dirty="0">
                <a:solidFill>
                  <a:prstClr val="black"/>
                </a:solidFill>
                <a:latin typeface="Segoe UI" panose="020B0502040204020203" pitchFamily="34" charset="0"/>
                <a:ea typeface="Segoe UI" panose="020B0502040204020203" pitchFamily="34" charset="0"/>
                <a:cs typeface="Segoe UI" panose="020B0502040204020203" pitchFamily="34" charset="0"/>
              </a:rPr>
              <a:t>Iterating with 400K combinations to get final model</a:t>
            </a:r>
            <a:endParaRPr lang="en-IN" sz="1100" b="1" i="1"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B9D2FB7F-112F-442E-8FD7-4B57444816CB}"/>
              </a:ext>
            </a:extLst>
          </p:cNvPr>
          <p:cNvPicPr>
            <a:picLocks noChangeAspect="1"/>
          </p:cNvPicPr>
          <p:nvPr/>
        </p:nvPicPr>
        <p:blipFill>
          <a:blip r:embed="rId2"/>
          <a:stretch>
            <a:fillRect/>
          </a:stretch>
        </p:blipFill>
        <p:spPr>
          <a:xfrm>
            <a:off x="1340835" y="4196062"/>
            <a:ext cx="1352963" cy="360000"/>
          </a:xfrm>
          <a:prstGeom prst="rect">
            <a:avLst/>
          </a:prstGeom>
        </p:spPr>
      </p:pic>
      <p:pic>
        <p:nvPicPr>
          <p:cNvPr id="39" name="Picture 38">
            <a:extLst>
              <a:ext uri="{FF2B5EF4-FFF2-40B4-BE49-F238E27FC236}">
                <a16:creationId xmlns:a16="http://schemas.microsoft.com/office/drawing/2014/main" id="{8D3338DC-D872-4E42-B9DD-417392A0F506}"/>
              </a:ext>
            </a:extLst>
          </p:cNvPr>
          <p:cNvPicPr>
            <a:picLocks noChangeAspect="1"/>
          </p:cNvPicPr>
          <p:nvPr/>
        </p:nvPicPr>
        <p:blipFill>
          <a:blip r:embed="rId3"/>
          <a:stretch>
            <a:fillRect/>
          </a:stretch>
        </p:blipFill>
        <p:spPr>
          <a:xfrm>
            <a:off x="3376826" y="4174554"/>
            <a:ext cx="1129924" cy="360000"/>
          </a:xfrm>
          <a:prstGeom prst="rect">
            <a:avLst/>
          </a:prstGeom>
        </p:spPr>
      </p:pic>
      <p:pic>
        <p:nvPicPr>
          <p:cNvPr id="40" name="Picture 39">
            <a:extLst>
              <a:ext uri="{FF2B5EF4-FFF2-40B4-BE49-F238E27FC236}">
                <a16:creationId xmlns:a16="http://schemas.microsoft.com/office/drawing/2014/main" id="{8DF9DD91-F4DF-45BC-A61E-70063CE68135}"/>
              </a:ext>
            </a:extLst>
          </p:cNvPr>
          <p:cNvPicPr>
            <a:picLocks noChangeAspect="1"/>
          </p:cNvPicPr>
          <p:nvPr/>
        </p:nvPicPr>
        <p:blipFill>
          <a:blip r:embed="rId4"/>
          <a:stretch>
            <a:fillRect/>
          </a:stretch>
        </p:blipFill>
        <p:spPr>
          <a:xfrm>
            <a:off x="5253944" y="4195299"/>
            <a:ext cx="1236519" cy="360000"/>
          </a:xfrm>
          <a:prstGeom prst="rect">
            <a:avLst/>
          </a:prstGeom>
        </p:spPr>
      </p:pic>
      <p:sp>
        <p:nvSpPr>
          <p:cNvPr id="41" name="Down Arrow 101">
            <a:extLst>
              <a:ext uri="{FF2B5EF4-FFF2-40B4-BE49-F238E27FC236}">
                <a16:creationId xmlns:a16="http://schemas.microsoft.com/office/drawing/2014/main" id="{2CAEC97E-877F-49D7-AD6F-3FC14F4383A8}"/>
              </a:ext>
            </a:extLst>
          </p:cNvPr>
          <p:cNvSpPr/>
          <p:nvPr/>
        </p:nvSpPr>
        <p:spPr>
          <a:xfrm rot="16200000">
            <a:off x="279940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Down Arrow 101">
            <a:extLst>
              <a:ext uri="{FF2B5EF4-FFF2-40B4-BE49-F238E27FC236}">
                <a16:creationId xmlns:a16="http://schemas.microsoft.com/office/drawing/2014/main" id="{DE0470F3-E555-4F49-941B-412E718BBF6A}"/>
              </a:ext>
            </a:extLst>
          </p:cNvPr>
          <p:cNvSpPr/>
          <p:nvPr/>
        </p:nvSpPr>
        <p:spPr>
          <a:xfrm rot="16200000">
            <a:off x="4676529"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E093B7C4-AD74-45EB-9609-7AD311DB3968}"/>
              </a:ext>
            </a:extLst>
          </p:cNvPr>
          <p:cNvSpPr txBox="1"/>
          <p:nvPr/>
        </p:nvSpPr>
        <p:spPr>
          <a:xfrm>
            <a:off x="3376827" y="4735626"/>
            <a:ext cx="1684672" cy="507831"/>
          </a:xfrm>
          <a:prstGeom prst="rect">
            <a:avLst/>
          </a:prstGeom>
          <a:noFill/>
        </p:spPr>
        <p:txBody>
          <a:bodyPr wrap="square" lIns="0" tIns="0" rIns="0" bIns="0" rtlCol="0">
            <a:spAutoFit/>
          </a:bodyPr>
          <a:lstStyle/>
          <a:p>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Store final model parameters &amp; associated data for all products </a:t>
            </a:r>
          </a:p>
        </p:txBody>
      </p:sp>
      <p:sp>
        <p:nvSpPr>
          <p:cNvPr id="44" name="TextBox 43">
            <a:extLst>
              <a:ext uri="{FF2B5EF4-FFF2-40B4-BE49-F238E27FC236}">
                <a16:creationId xmlns:a16="http://schemas.microsoft.com/office/drawing/2014/main" id="{05910A4E-9B0D-497D-92D1-EAE7EA8BD623}"/>
              </a:ext>
            </a:extLst>
          </p:cNvPr>
          <p:cNvSpPr txBox="1"/>
          <p:nvPr/>
        </p:nvSpPr>
        <p:spPr>
          <a:xfrm>
            <a:off x="5280710" y="4735626"/>
            <a:ext cx="1241323" cy="507830"/>
          </a:xfrm>
          <a:prstGeom prst="rect">
            <a:avLst/>
          </a:prstGeom>
          <a:noFill/>
        </p:spPr>
        <p:txBody>
          <a:bodyPr wrap="square" lIns="0" tIns="0" rIns="0" bIns="0" rtlCol="0">
            <a:spAutoFit/>
          </a:bodyPr>
          <a:lstStyle/>
          <a:p>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Live visualization</a:t>
            </a:r>
            <a:r>
              <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rPr>
              <a:t> of model results &amp; scenario testing</a:t>
            </a:r>
          </a:p>
        </p:txBody>
      </p:sp>
      <p:sp>
        <p:nvSpPr>
          <p:cNvPr id="45" name="TextBox 44">
            <a:extLst>
              <a:ext uri="{FF2B5EF4-FFF2-40B4-BE49-F238E27FC236}">
                <a16:creationId xmlns:a16="http://schemas.microsoft.com/office/drawing/2014/main" id="{6BBF8E5D-0353-423D-9019-5C9637CAEBBF}"/>
              </a:ext>
            </a:extLst>
          </p:cNvPr>
          <p:cNvSpPr txBox="1"/>
          <p:nvPr/>
        </p:nvSpPr>
        <p:spPr>
          <a:xfrm>
            <a:off x="7734528" y="6071292"/>
            <a:ext cx="3077851" cy="498598"/>
          </a:xfrm>
          <a:prstGeom prst="rect">
            <a:avLst/>
          </a:prstGeom>
          <a:noFill/>
          <a:ln>
            <a:noFill/>
          </a:ln>
        </p:spPr>
        <p:txBody>
          <a:bodyPr wrap="square" lIns="0" tIns="0" rIns="0" bIns="0" rtlCol="0">
            <a:spAutoFit/>
          </a:bodyPr>
          <a:lstStyle/>
          <a:p>
            <a:pPr>
              <a:lnSpc>
                <a:spcPct val="9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Scenario: Going dark in Q1 – If we stop spending $41 M will results in a 5% drop in the Purchase Intent (sales proxy) </a:t>
            </a:r>
          </a:p>
        </p:txBody>
      </p:sp>
      <p:graphicFrame>
        <p:nvGraphicFramePr>
          <p:cNvPr id="46" name="Chart 45">
            <a:extLst>
              <a:ext uri="{FF2B5EF4-FFF2-40B4-BE49-F238E27FC236}">
                <a16:creationId xmlns:a16="http://schemas.microsoft.com/office/drawing/2014/main" id="{EA36429B-FB25-42CD-AB7F-9AB9493DC594}"/>
              </a:ext>
            </a:extLst>
          </p:cNvPr>
          <p:cNvGraphicFramePr>
            <a:graphicFrameLocks/>
          </p:cNvGraphicFramePr>
          <p:nvPr>
            <p:extLst>
              <p:ext uri="{D42A27DB-BD31-4B8C-83A1-F6EECF244321}">
                <p14:modId xmlns:p14="http://schemas.microsoft.com/office/powerpoint/2010/main" val="21279132"/>
              </p:ext>
            </p:extLst>
          </p:nvPr>
        </p:nvGraphicFramePr>
        <p:xfrm>
          <a:off x="7823299" y="3600894"/>
          <a:ext cx="3757625" cy="2369732"/>
        </p:xfrm>
        <a:graphic>
          <a:graphicData uri="http://schemas.openxmlformats.org/drawingml/2006/chart">
            <c:chart xmlns:c="http://schemas.openxmlformats.org/drawingml/2006/chart" xmlns:r="http://schemas.openxmlformats.org/officeDocument/2006/relationships" r:id="rId5"/>
          </a:graphicData>
        </a:graphic>
      </p:graphicFrame>
      <p:cxnSp>
        <p:nvCxnSpPr>
          <p:cNvPr id="47" name="Straight Connector 46">
            <a:extLst>
              <a:ext uri="{FF2B5EF4-FFF2-40B4-BE49-F238E27FC236}">
                <a16:creationId xmlns:a16="http://schemas.microsoft.com/office/drawing/2014/main" id="{B8CAD14E-8217-4ECC-90FA-FBDDFA131F71}"/>
              </a:ext>
            </a:extLst>
          </p:cNvPr>
          <p:cNvCxnSpPr/>
          <p:nvPr/>
        </p:nvCxnSpPr>
        <p:spPr>
          <a:xfrm>
            <a:off x="8760239" y="4356894"/>
            <a:ext cx="0" cy="1080000"/>
          </a:xfrm>
          <a:prstGeom prst="line">
            <a:avLst/>
          </a:prstGeom>
          <a:noFill/>
          <a:ln w="6350" cap="flat" cmpd="sng" algn="ctr">
            <a:solidFill>
              <a:schemeClr val="bg1">
                <a:lumMod val="50000"/>
              </a:schemeClr>
            </a:solidFill>
            <a:prstDash val="dash"/>
            <a:miter lim="800000"/>
          </a:ln>
          <a:effectLst/>
        </p:spPr>
      </p:cxnSp>
      <p:cxnSp>
        <p:nvCxnSpPr>
          <p:cNvPr id="48" name="Straight Connector 47">
            <a:extLst>
              <a:ext uri="{FF2B5EF4-FFF2-40B4-BE49-F238E27FC236}">
                <a16:creationId xmlns:a16="http://schemas.microsoft.com/office/drawing/2014/main" id="{2BB352EE-B8B2-47A3-B943-859090523C7E}"/>
              </a:ext>
            </a:extLst>
          </p:cNvPr>
          <p:cNvCxnSpPr/>
          <p:nvPr/>
        </p:nvCxnSpPr>
        <p:spPr>
          <a:xfrm>
            <a:off x="9096925" y="4374162"/>
            <a:ext cx="0" cy="1080000"/>
          </a:xfrm>
          <a:prstGeom prst="line">
            <a:avLst/>
          </a:prstGeom>
          <a:noFill/>
          <a:ln w="6350" cap="flat" cmpd="sng" algn="ctr">
            <a:solidFill>
              <a:schemeClr val="bg1">
                <a:lumMod val="50000"/>
              </a:schemeClr>
            </a:solidFill>
            <a:prstDash val="dash"/>
            <a:miter lim="800000"/>
          </a:ln>
          <a:effectLst/>
        </p:spPr>
      </p:cxnSp>
      <p:sp>
        <p:nvSpPr>
          <p:cNvPr id="49" name="Left Brace 48">
            <a:extLst>
              <a:ext uri="{FF2B5EF4-FFF2-40B4-BE49-F238E27FC236}">
                <a16:creationId xmlns:a16="http://schemas.microsoft.com/office/drawing/2014/main" id="{90FBD303-6F96-4FFC-8B34-65D02C87147A}"/>
              </a:ext>
            </a:extLst>
          </p:cNvPr>
          <p:cNvSpPr/>
          <p:nvPr/>
        </p:nvSpPr>
        <p:spPr>
          <a:xfrm rot="5400000">
            <a:off x="10051293" y="4217366"/>
            <a:ext cx="135675" cy="548635"/>
          </a:xfrm>
          <a:prstGeom prst="leftBrace">
            <a:avLst>
              <a:gd name="adj1" fmla="val 8333"/>
              <a:gd name="adj2" fmla="val 51488"/>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5">
            <a:extLst>
              <a:ext uri="{FF2B5EF4-FFF2-40B4-BE49-F238E27FC236}">
                <a16:creationId xmlns:a16="http://schemas.microsoft.com/office/drawing/2014/main" id="{82F0DAB0-DA9D-4AFA-9D2F-3708BB19F82A}"/>
              </a:ext>
            </a:extLst>
          </p:cNvPr>
          <p:cNvSpPr txBox="1"/>
          <p:nvPr/>
        </p:nvSpPr>
        <p:spPr>
          <a:xfrm>
            <a:off x="8475031" y="4147173"/>
            <a:ext cx="942800" cy="486912"/>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- 1.9%</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1" name="TextBox 10">
            <a:extLst>
              <a:ext uri="{FF2B5EF4-FFF2-40B4-BE49-F238E27FC236}">
                <a16:creationId xmlns:a16="http://schemas.microsoft.com/office/drawing/2014/main" id="{4D5303E9-CB95-4AEB-94FB-5B1E2DDF0187}"/>
              </a:ext>
            </a:extLst>
          </p:cNvPr>
          <p:cNvSpPr txBox="1"/>
          <p:nvPr/>
        </p:nvSpPr>
        <p:spPr>
          <a:xfrm>
            <a:off x="11036340" y="4128538"/>
            <a:ext cx="942848" cy="486890"/>
          </a:xfrm>
          <a:prstGeom prst="rect">
            <a:avLst/>
          </a:prstGeom>
          <a:solidFill>
            <a:schemeClr val="bg1">
              <a:alpha val="20000"/>
            </a:schemeClr>
          </a:solidFill>
          <a:ln w="9525" cmpd="sng">
            <a:noFill/>
          </a:ln>
          <a:effectLst/>
        </p:spPr>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Out-Time</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AE - 2%</a:t>
            </a:r>
          </a:p>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APE - 4.4%</a:t>
            </a:r>
          </a:p>
        </p:txBody>
      </p:sp>
      <p:sp>
        <p:nvSpPr>
          <p:cNvPr id="52" name="TextBox 5">
            <a:extLst>
              <a:ext uri="{FF2B5EF4-FFF2-40B4-BE49-F238E27FC236}">
                <a16:creationId xmlns:a16="http://schemas.microsoft.com/office/drawing/2014/main" id="{98ACABCF-9E47-4FBF-842F-656E6CB691AC}"/>
              </a:ext>
            </a:extLst>
          </p:cNvPr>
          <p:cNvSpPr txBox="1"/>
          <p:nvPr/>
        </p:nvSpPr>
        <p:spPr>
          <a:xfrm>
            <a:off x="9141996" y="4964672"/>
            <a:ext cx="2185986" cy="580779"/>
          </a:xfrm>
          <a:prstGeom prst="rect">
            <a:avLst/>
          </a:prstGeom>
          <a:solidFill>
            <a:schemeClr val="bg1">
              <a:alpha val="20000"/>
            </a:schemeClr>
          </a:solidFill>
          <a:ln w="9525" cmpd="sng">
            <a:noFill/>
          </a:ln>
          <a:effectLst/>
        </p:spPr>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Forecast:</a:t>
            </a:r>
          </a:p>
          <a:p>
            <a:pP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PI is </a:t>
            </a:r>
            <a:r>
              <a:rPr lang="en-IN" sz="800" i="1" kern="0" dirty="0">
                <a:solidFill>
                  <a:srgbClr val="505050">
                    <a:lumMod val="50000"/>
                  </a:srgbClr>
                </a:solidFill>
                <a:latin typeface="Segoe UI" panose="020B0502040204020203" pitchFamily="34" charset="0"/>
                <a:ea typeface="Segoe UI" panose="020B0502040204020203" pitchFamily="34" charset="0"/>
                <a:cs typeface="Segoe UI" panose="020B0502040204020203" pitchFamily="34" charset="0"/>
              </a:rPr>
              <a:t>expected</a:t>
            </a: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 to decline to 38% in the next fiscal yr. Q1, but stay at a constant of 43% over the next 3 quarters of the fiscal year.</a:t>
            </a:r>
          </a:p>
        </p:txBody>
      </p:sp>
      <p:sp>
        <p:nvSpPr>
          <p:cNvPr id="53" name="TextBox 5">
            <a:extLst>
              <a:ext uri="{FF2B5EF4-FFF2-40B4-BE49-F238E27FC236}">
                <a16:creationId xmlns:a16="http://schemas.microsoft.com/office/drawing/2014/main" id="{9D946CAE-3F0F-45B0-BF4A-85AA8DAFF723}"/>
              </a:ext>
            </a:extLst>
          </p:cNvPr>
          <p:cNvSpPr txBox="1"/>
          <p:nvPr/>
        </p:nvSpPr>
        <p:spPr>
          <a:xfrm>
            <a:off x="9343518" y="4215443"/>
            <a:ext cx="1738826" cy="123111"/>
          </a:xfrm>
          <a:prstGeom prst="rect">
            <a:avLst/>
          </a:prstGeom>
          <a:solidFill>
            <a:schemeClr val="bg1">
              <a:alpha val="20000"/>
            </a:schemeClr>
          </a:solidFill>
          <a:ln w="9525" cmpd="sng">
            <a:noFill/>
          </a:ln>
          <a:effectLst/>
        </p:spPr>
        <p:txBody>
          <a:bodyPr wrap="square" lIns="0" tIns="0" rIns="0" bIns="0"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IN" sz="80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Effect of spends being dark in Q1</a:t>
            </a:r>
          </a:p>
        </p:txBody>
      </p:sp>
      <p:cxnSp>
        <p:nvCxnSpPr>
          <p:cNvPr id="54" name="Straight Connector 53">
            <a:extLst>
              <a:ext uri="{FF2B5EF4-FFF2-40B4-BE49-F238E27FC236}">
                <a16:creationId xmlns:a16="http://schemas.microsoft.com/office/drawing/2014/main" id="{ED7C4466-850E-40CF-A337-DB0212C8AB0F}"/>
              </a:ext>
            </a:extLst>
          </p:cNvPr>
          <p:cNvCxnSpPr/>
          <p:nvPr/>
        </p:nvCxnSpPr>
        <p:spPr>
          <a:xfrm flipV="1">
            <a:off x="7760368" y="3716805"/>
            <a:ext cx="0" cy="233273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7EAF2-E8AC-44D6-8679-55F007A5EC04}"/>
              </a:ext>
            </a:extLst>
          </p:cNvPr>
          <p:cNvGrpSpPr/>
          <p:nvPr/>
        </p:nvGrpSpPr>
        <p:grpSpPr>
          <a:xfrm>
            <a:off x="98147" y="3572427"/>
            <a:ext cx="788258" cy="1944164"/>
            <a:chOff x="-2196" y="3960613"/>
            <a:chExt cx="788258" cy="1944164"/>
          </a:xfrm>
        </p:grpSpPr>
        <p:pic>
          <p:nvPicPr>
            <p:cNvPr id="56" name="Picture 2" descr="Related image">
              <a:extLst>
                <a:ext uri="{FF2B5EF4-FFF2-40B4-BE49-F238E27FC236}">
                  <a16:creationId xmlns:a16="http://schemas.microsoft.com/office/drawing/2014/main" id="{CDA8BC26-6A84-4927-9226-8C91D3309349}"/>
                </a:ext>
              </a:extLst>
            </p:cNvPr>
            <p:cNvPicPr>
              <a:picLocks noChangeAspect="1" noChangeArrowheads="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16564" y="4726172"/>
              <a:ext cx="410272" cy="4102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ad spend icon">
              <a:extLst>
                <a:ext uri="{FF2B5EF4-FFF2-40B4-BE49-F238E27FC236}">
                  <a16:creationId xmlns:a16="http://schemas.microsoft.com/office/drawing/2014/main" id="{3E66CB6E-A39E-47BA-AF11-22F80293B3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714" y="5273743"/>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8CBCF286-4356-43B5-98F0-CECAF49B85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6" y="3960613"/>
              <a:ext cx="643847" cy="643847"/>
            </a:xfrm>
            <a:prstGeom prst="rect">
              <a:avLst/>
            </a:prstGeom>
          </p:spPr>
        </p:pic>
        <p:pic>
          <p:nvPicPr>
            <p:cNvPr id="77" name="Picture 8" descr="Image result for dollar sign">
              <a:extLst>
                <a:ext uri="{FF2B5EF4-FFF2-40B4-BE49-F238E27FC236}">
                  <a16:creationId xmlns:a16="http://schemas.microsoft.com/office/drawing/2014/main" id="{8A08833C-8ABE-424F-B7FB-AC9AD40FAF0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776" r="23519"/>
            <a:stretch/>
          </p:blipFill>
          <p:spPr bwMode="auto">
            <a:xfrm>
              <a:off x="335239" y="5455180"/>
              <a:ext cx="130954" cy="24384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6711D1CF-25E9-436B-A124-04361480BB0D}"/>
                </a:ext>
              </a:extLst>
            </p:cNvPr>
            <p:cNvSpPr txBox="1"/>
            <p:nvPr/>
          </p:nvSpPr>
          <p:spPr>
            <a:xfrm>
              <a:off x="50066" y="4520149"/>
              <a:ext cx="522900"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Survey</a:t>
              </a:r>
            </a:p>
          </p:txBody>
        </p:sp>
        <p:sp>
          <p:nvSpPr>
            <p:cNvPr id="79" name="TextBox 78">
              <a:extLst>
                <a:ext uri="{FF2B5EF4-FFF2-40B4-BE49-F238E27FC236}">
                  <a16:creationId xmlns:a16="http://schemas.microsoft.com/office/drawing/2014/main" id="{C1B7334E-9904-4E62-8C94-2B246AA8C3F7}"/>
                </a:ext>
              </a:extLst>
            </p:cNvPr>
            <p:cNvSpPr txBox="1"/>
            <p:nvPr/>
          </p:nvSpPr>
          <p:spPr>
            <a:xfrm>
              <a:off x="94400" y="5089678"/>
              <a:ext cx="436338" cy="230832"/>
            </a:xfrm>
            <a:prstGeom prst="rect">
              <a:avLst/>
            </a:prstGeom>
            <a:noFill/>
          </p:spPr>
          <p:txBody>
            <a:bodyPr wrap="non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Sales</a:t>
              </a:r>
            </a:p>
          </p:txBody>
        </p:sp>
        <p:sp>
          <p:nvSpPr>
            <p:cNvPr id="81" name="TextBox 80">
              <a:extLst>
                <a:ext uri="{FF2B5EF4-FFF2-40B4-BE49-F238E27FC236}">
                  <a16:creationId xmlns:a16="http://schemas.microsoft.com/office/drawing/2014/main" id="{204B97C3-6262-4960-8F13-0C44621E7287}"/>
                </a:ext>
              </a:extLst>
            </p:cNvPr>
            <p:cNvSpPr txBox="1"/>
            <p:nvPr/>
          </p:nvSpPr>
          <p:spPr>
            <a:xfrm>
              <a:off x="33827" y="5673945"/>
              <a:ext cx="752235" cy="230832"/>
            </a:xfrm>
            <a:prstGeom prst="rect">
              <a:avLst/>
            </a:prstGeom>
            <a:noFill/>
          </p:spPr>
          <p:txBody>
            <a:bodyPr wrap="square" rtlCol="0">
              <a:spAutoFit/>
            </a:bodyPr>
            <a:lstStyle/>
            <a:p>
              <a:r>
                <a:rPr lang="en-IN" sz="900" i="1" dirty="0">
                  <a:solidFill>
                    <a:prstClr val="black"/>
                  </a:solidFill>
                  <a:latin typeface="Segoe UI" panose="020B0502040204020203" pitchFamily="34" charset="0"/>
                  <a:ea typeface="Segoe UI" panose="020B0502040204020203" pitchFamily="34" charset="0"/>
                  <a:cs typeface="Segoe UI" panose="020B0502040204020203" pitchFamily="34" charset="0"/>
                </a:rPr>
                <a:t>Ad Spends</a:t>
              </a:r>
            </a:p>
          </p:txBody>
        </p:sp>
      </p:grpSp>
      <p:sp>
        <p:nvSpPr>
          <p:cNvPr id="82" name="Down Arrow 101">
            <a:extLst>
              <a:ext uri="{FF2B5EF4-FFF2-40B4-BE49-F238E27FC236}">
                <a16:creationId xmlns:a16="http://schemas.microsoft.com/office/drawing/2014/main" id="{BE6708FC-015C-4478-B16C-81534054E3DA}"/>
              </a:ext>
            </a:extLst>
          </p:cNvPr>
          <p:cNvSpPr/>
          <p:nvPr/>
        </p:nvSpPr>
        <p:spPr>
          <a:xfrm rot="16200000">
            <a:off x="802473" y="4436365"/>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Down Arrow 101">
            <a:extLst>
              <a:ext uri="{FF2B5EF4-FFF2-40B4-BE49-F238E27FC236}">
                <a16:creationId xmlns:a16="http://schemas.microsoft.com/office/drawing/2014/main" id="{6481F6F6-099F-449E-9965-074EC69E4C53}"/>
              </a:ext>
            </a:extLst>
          </p:cNvPr>
          <p:cNvSpPr/>
          <p:nvPr/>
        </p:nvSpPr>
        <p:spPr>
          <a:xfrm rot="16200000">
            <a:off x="6592049" y="4436364"/>
            <a:ext cx="407637" cy="435466"/>
          </a:xfrm>
          <a:prstGeom prst="downArrow">
            <a:avLst/>
          </a:prstGeom>
          <a:solidFill>
            <a:srgbClr val="4ED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84" name="Picture 10" descr="Related image">
            <a:extLst>
              <a:ext uri="{FF2B5EF4-FFF2-40B4-BE49-F238E27FC236}">
                <a16:creationId xmlns:a16="http://schemas.microsoft.com/office/drawing/2014/main" id="{8E6DC0B5-3726-477F-8180-2918BA03F7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4026" y="4174554"/>
            <a:ext cx="558000" cy="55800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CD1AF1BC-9CEA-4B3C-BCA8-6E450A161132}"/>
              </a:ext>
            </a:extLst>
          </p:cNvPr>
          <p:cNvSpPr txBox="1"/>
          <p:nvPr/>
        </p:nvSpPr>
        <p:spPr>
          <a:xfrm>
            <a:off x="6963027" y="4773727"/>
            <a:ext cx="749359" cy="338554"/>
          </a:xfrm>
          <a:prstGeom prst="rect">
            <a:avLst/>
          </a:prstGeom>
          <a:noFill/>
        </p:spPr>
        <p:txBody>
          <a:bodyPr wrap="square" lIns="0" tIns="0" rIns="0" bIns="0" rtlCol="0">
            <a:spAutoFit/>
          </a:bodyPr>
          <a:lstStyle/>
          <a:p>
            <a:pPr algn="ctr"/>
            <a:r>
              <a:rPr lang="en-IN" sz="1100" i="1" dirty="0">
                <a:solidFill>
                  <a:prstClr val="black"/>
                </a:solidFill>
                <a:latin typeface="Segoe UI" panose="020B0502040204020203" pitchFamily="34" charset="0"/>
                <a:ea typeface="Segoe UI" panose="020B0502040204020203" pitchFamily="34" charset="0"/>
                <a:cs typeface="Segoe UI" panose="020B0502040204020203" pitchFamily="34" charset="0"/>
              </a:rPr>
              <a:t>Mktg. Spend decisions</a:t>
            </a: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E1E80870-A05C-4DD2-9D9B-E68FC73442A4}"/>
              </a:ext>
            </a:extLst>
          </p:cNvPr>
          <p:cNvSpPr/>
          <p:nvPr/>
        </p:nvSpPr>
        <p:spPr bwMode="auto">
          <a:xfrm>
            <a:off x="1233095" y="3088927"/>
            <a:ext cx="5313099"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Modeling Automation Framework</a:t>
            </a:r>
          </a:p>
        </p:txBody>
      </p:sp>
      <p:sp>
        <p:nvSpPr>
          <p:cNvPr id="87" name="Rectangle 5">
            <a:extLst>
              <a:ext uri="{FF2B5EF4-FFF2-40B4-BE49-F238E27FC236}">
                <a16:creationId xmlns:a16="http://schemas.microsoft.com/office/drawing/2014/main" id="{C7B319A0-69FA-4325-8CF1-A61A0010CC83}"/>
              </a:ext>
            </a:extLst>
          </p:cNvPr>
          <p:cNvSpPr>
            <a:spLocks noChangeArrowheads="1"/>
          </p:cNvSpPr>
          <p:nvPr/>
        </p:nvSpPr>
        <p:spPr bwMode="gray">
          <a:xfrm>
            <a:off x="1240067" y="3646302"/>
            <a:ext cx="5306127" cy="2199703"/>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216000" rIns="141151" bIns="70576"/>
          <a:lstStyle/>
          <a:p>
            <a:pPr marL="171450" indent="-171450">
              <a:spcAft>
                <a:spcPts val="600"/>
              </a:spcAft>
              <a:buFont typeface="Wingdings" panose="05000000000000000000" pitchFamily="2" charset="2"/>
              <a:buChar char="§"/>
            </a:pPr>
            <a:endParaRPr lang="en-IN" sz="1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3893EB0C-F8B2-4B32-A780-B1E8FB1950A4}"/>
              </a:ext>
            </a:extLst>
          </p:cNvPr>
          <p:cNvSpPr/>
          <p:nvPr/>
        </p:nvSpPr>
        <p:spPr bwMode="auto">
          <a:xfrm>
            <a:off x="7891153" y="3088927"/>
            <a:ext cx="3871802" cy="563346"/>
          </a:xfrm>
          <a:prstGeom prst="rect">
            <a:avLst/>
          </a:prstGeom>
          <a:solidFill>
            <a:srgbClr val="095879"/>
          </a:solidFill>
          <a:ln w="12700">
            <a:noFill/>
            <a:round/>
            <a:headEnd/>
            <a:tailEnd/>
          </a:ln>
        </p:spPr>
        <p:txBody>
          <a:bodyPr rtlCol="0" anchor="ctr"/>
          <a:lstStyle/>
          <a:p>
            <a:pPr algn="ctr">
              <a:defRPr/>
            </a:pPr>
            <a:r>
              <a:rPr lang="en-IN" dirty="0">
                <a:solidFill>
                  <a:prstClr val="white"/>
                </a:solidFill>
                <a:latin typeface="Segoe UI" panose="020B0502040204020203" pitchFamily="34" charset="0"/>
                <a:ea typeface="Segoe UI" panose="020B0502040204020203" pitchFamily="34" charset="0"/>
                <a:cs typeface="Segoe UI" panose="020B0502040204020203" pitchFamily="34" charset="0"/>
              </a:rPr>
              <a:t>Marketing Spend - Scenario Testing</a:t>
            </a:r>
          </a:p>
        </p:txBody>
      </p:sp>
      <p:sp>
        <p:nvSpPr>
          <p:cNvPr id="3" name="Rectangle 2"/>
          <p:cNvSpPr/>
          <p:nvPr/>
        </p:nvSpPr>
        <p:spPr>
          <a:xfrm>
            <a:off x="216907" y="557678"/>
            <a:ext cx="3464795" cy="369332"/>
          </a:xfrm>
          <a:prstGeom prst="rect">
            <a:avLst/>
          </a:prstGeom>
        </p:spPr>
        <p:txBody>
          <a:bodyPr wrap="none">
            <a:spAutoFit/>
          </a:bodyPr>
          <a:lstStyle/>
          <a:p>
            <a:pPr>
              <a:defRPr/>
            </a:pPr>
            <a:r>
              <a:rPr lang="en-US" b="1" dirty="0">
                <a:solidFill>
                  <a:srgbClr val="44546A"/>
                </a:solidFill>
                <a:ea typeface="Segoe UI" panose="020B0502040204020203" pitchFamily="34" charset="0"/>
                <a:cs typeface="Segoe UI" panose="020B0502040204020203" pitchFamily="34" charset="0"/>
              </a:rPr>
              <a:t>Leading Global Software Company</a:t>
            </a:r>
          </a:p>
        </p:txBody>
      </p:sp>
    </p:spTree>
    <p:extLst>
      <p:ext uri="{BB962C8B-B14F-4D97-AF65-F5344CB8AC3E}">
        <p14:creationId xmlns:p14="http://schemas.microsoft.com/office/powerpoint/2010/main" val="303331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133D-3C67-409D-94CA-535C68778239}"/>
              </a:ext>
            </a:extLst>
          </p:cNvPr>
          <p:cNvSpPr>
            <a:spLocks noGrp="1"/>
          </p:cNvSpPr>
          <p:nvPr>
            <p:ph type="title"/>
          </p:nvPr>
        </p:nvSpPr>
        <p:spPr/>
        <p:txBody>
          <a:bodyPr/>
          <a:lstStyle/>
          <a:p>
            <a:r>
              <a:rPr lang="en-US" spc="-96" dirty="0">
                <a:ln w="3175">
                  <a:noFill/>
                </a:ln>
              </a:rPr>
              <a:t>Data Harmonization for Efficient Digital Supply Chain</a:t>
            </a:r>
            <a:endParaRPr lang="en-US" dirty="0"/>
          </a:p>
        </p:txBody>
      </p:sp>
      <p:sp>
        <p:nvSpPr>
          <p:cNvPr id="23" name="Rectangle 22">
            <a:extLst>
              <a:ext uri="{FF2B5EF4-FFF2-40B4-BE49-F238E27FC236}">
                <a16:creationId xmlns:a16="http://schemas.microsoft.com/office/drawing/2014/main" id="{1B68EBB3-AE62-4BE8-9F84-3F93EBB53B5C}"/>
              </a:ext>
            </a:extLst>
          </p:cNvPr>
          <p:cNvSpPr/>
          <p:nvPr/>
        </p:nvSpPr>
        <p:spPr>
          <a:xfrm>
            <a:off x="1" y="1030848"/>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5" name="Group 24"/>
          <p:cNvGrpSpPr/>
          <p:nvPr/>
        </p:nvGrpSpPr>
        <p:grpSpPr>
          <a:xfrm>
            <a:off x="825940" y="3358554"/>
            <a:ext cx="10143897" cy="3440457"/>
            <a:chOff x="90367" y="3539684"/>
            <a:chExt cx="10143897" cy="3440457"/>
          </a:xfrm>
        </p:grpSpPr>
        <p:grpSp>
          <p:nvGrpSpPr>
            <p:cNvPr id="26" name="Group 25"/>
            <p:cNvGrpSpPr/>
            <p:nvPr/>
          </p:nvGrpSpPr>
          <p:grpSpPr>
            <a:xfrm>
              <a:off x="1412012" y="6026094"/>
              <a:ext cx="958081" cy="954047"/>
              <a:chOff x="2438125" y="1501201"/>
              <a:chExt cx="825006" cy="813155"/>
            </a:xfrm>
          </p:grpSpPr>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977" y="1501201"/>
                <a:ext cx="370015" cy="444018"/>
              </a:xfrm>
              <a:prstGeom prst="rect">
                <a:avLst/>
              </a:prstGeom>
            </p:spPr>
          </p:pic>
          <p:sp>
            <p:nvSpPr>
              <p:cNvPr id="100" name="TextBox 39"/>
              <p:cNvSpPr txBox="1"/>
              <p:nvPr/>
            </p:nvSpPr>
            <p:spPr>
              <a:xfrm>
                <a:off x="2438125" y="1972168"/>
                <a:ext cx="825006" cy="34218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Lambda</a:t>
                </a:r>
              </a:p>
            </p:txBody>
          </p:sp>
        </p:grpSp>
        <p:sp>
          <p:nvSpPr>
            <p:cNvPr id="27" name="Rectangle 26"/>
            <p:cNvSpPr/>
            <p:nvPr/>
          </p:nvSpPr>
          <p:spPr>
            <a:xfrm>
              <a:off x="234905" y="4247427"/>
              <a:ext cx="837407" cy="842646"/>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234905" y="3539684"/>
              <a:ext cx="837407" cy="67036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9" name="Group 28"/>
            <p:cNvGrpSpPr/>
            <p:nvPr/>
          </p:nvGrpSpPr>
          <p:grpSpPr>
            <a:xfrm>
              <a:off x="115076" y="3576177"/>
              <a:ext cx="1124353" cy="654055"/>
              <a:chOff x="10518637" y="3687423"/>
              <a:chExt cx="1124353" cy="714722"/>
            </a:xfrm>
          </p:grpSpPr>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6995" y="3687423"/>
                <a:ext cx="347638" cy="428847"/>
              </a:xfrm>
              <a:prstGeom prst="rect">
                <a:avLst/>
              </a:prstGeom>
            </p:spPr>
          </p:pic>
          <p:sp>
            <p:nvSpPr>
              <p:cNvPr id="98" name="TextBox 97"/>
              <p:cNvSpPr txBox="1"/>
              <p:nvPr/>
            </p:nvSpPr>
            <p:spPr>
              <a:xfrm>
                <a:off x="10518637" y="4116270"/>
                <a:ext cx="1124353" cy="285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SQL Server</a:t>
                </a:r>
              </a:p>
            </p:txBody>
          </p:sp>
        </p:grpSp>
        <p:grpSp>
          <p:nvGrpSpPr>
            <p:cNvPr id="30" name="Group 29"/>
            <p:cNvGrpSpPr/>
            <p:nvPr/>
          </p:nvGrpSpPr>
          <p:grpSpPr>
            <a:xfrm>
              <a:off x="91092" y="4279957"/>
              <a:ext cx="1124353" cy="794727"/>
              <a:chOff x="1379143" y="4034195"/>
              <a:chExt cx="1124353" cy="794727"/>
            </a:xfrm>
          </p:grpSpPr>
          <p:pic>
            <p:nvPicPr>
              <p:cNvPr id="95"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67501" y="4034195"/>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379143" y="4567312"/>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MarkLogic</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1" name="Rectangle 30"/>
            <p:cNvSpPr/>
            <p:nvPr/>
          </p:nvSpPr>
          <p:spPr>
            <a:xfrm>
              <a:off x="236680" y="5151699"/>
              <a:ext cx="818306" cy="782315"/>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up 31"/>
            <p:cNvGrpSpPr/>
            <p:nvPr/>
          </p:nvGrpSpPr>
          <p:grpSpPr>
            <a:xfrm>
              <a:off x="91092" y="5188084"/>
              <a:ext cx="1124353" cy="753104"/>
              <a:chOff x="259273" y="5496403"/>
              <a:chExt cx="1124353" cy="753104"/>
            </a:xfrm>
          </p:grpSpPr>
          <p:pic>
            <p:nvPicPr>
              <p:cNvPr id="93"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667725" y="5496403"/>
                <a:ext cx="316014" cy="507402"/>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259273" y="5987897"/>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Internet</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3" name="Rectangle 32"/>
            <p:cNvSpPr/>
            <p:nvPr/>
          </p:nvSpPr>
          <p:spPr>
            <a:xfrm>
              <a:off x="236680" y="5997711"/>
              <a:ext cx="818306" cy="812784"/>
            </a:xfrm>
            <a:prstGeom prst="rect">
              <a:avLst/>
            </a:prstGeom>
            <a:solidFill>
              <a:schemeClr val="bg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4" name="Group 33"/>
            <p:cNvGrpSpPr/>
            <p:nvPr/>
          </p:nvGrpSpPr>
          <p:grpSpPr>
            <a:xfrm>
              <a:off x="90367" y="6026094"/>
              <a:ext cx="1124353" cy="769012"/>
              <a:chOff x="1384566" y="2493243"/>
              <a:chExt cx="1124353" cy="769012"/>
            </a:xfrm>
          </p:grpSpPr>
          <p:sp>
            <p:nvSpPr>
              <p:cNvPr id="91" name="TextBox 90"/>
              <p:cNvSpPr txBox="1"/>
              <p:nvPr/>
            </p:nvSpPr>
            <p:spPr>
              <a:xfrm>
                <a:off x="1384566" y="3000645"/>
                <a:ext cx="11243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Azure</a:t>
                </a:r>
                <a:endPar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2" descr="https://www.iconexperience.com/_img/i_collection_png/512x512/plain/server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88" t="4534" r="22638" b="5495"/>
              <a:stretch/>
            </p:blipFill>
            <p:spPr bwMode="auto">
              <a:xfrm>
                <a:off x="1770368" y="2493243"/>
                <a:ext cx="316014" cy="507402"/>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a:xfrm>
              <a:off x="1437057" y="4589676"/>
              <a:ext cx="944925" cy="133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S3 buckets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(encrypted)</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42431" y="4631805"/>
              <a:ext cx="497244" cy="420233"/>
            </a:xfrm>
            <a:prstGeom prst="rect">
              <a:avLst/>
            </a:prstGeom>
          </p:spPr>
        </p:pic>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21139" t="20645" r="21647" b="22658"/>
            <a:stretch/>
          </p:blipFill>
          <p:spPr>
            <a:xfrm>
              <a:off x="1660897" y="5066815"/>
              <a:ext cx="497244" cy="420233"/>
            </a:xfrm>
            <a:prstGeom prst="rect">
              <a:avLst/>
            </a:prstGeom>
          </p:spPr>
        </p:pic>
        <p:cxnSp>
          <p:nvCxnSpPr>
            <p:cNvPr id="38" name="Straight Arrow Connector 37"/>
            <p:cNvCxnSpPr>
              <a:stCxn id="27" idx="3"/>
              <a:endCxn id="36" idx="1"/>
            </p:cNvCxnSpPr>
            <p:nvPr/>
          </p:nvCxnSpPr>
          <p:spPr>
            <a:xfrm>
              <a:off x="1072312" y="4668750"/>
              <a:ext cx="570119" cy="17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3"/>
              <a:endCxn id="37" idx="1"/>
            </p:cNvCxnSpPr>
            <p:nvPr/>
          </p:nvCxnSpPr>
          <p:spPr>
            <a:xfrm flipV="1">
              <a:off x="1054986" y="5276932"/>
              <a:ext cx="605911" cy="26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3"/>
              <a:endCxn id="99" idx="1"/>
            </p:cNvCxnSpPr>
            <p:nvPr/>
          </p:nvCxnSpPr>
          <p:spPr>
            <a:xfrm flipV="1">
              <a:off x="1054986" y="6286570"/>
              <a:ext cx="612341" cy="1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157863" y="3678461"/>
              <a:ext cx="1466377" cy="747711"/>
              <a:chOff x="7570563" y="4710834"/>
              <a:chExt cx="1686042" cy="817067"/>
            </a:xfrm>
          </p:grpSpPr>
          <p:pic>
            <p:nvPicPr>
              <p:cNvPr id="89" name="Picture 4" descr="https://d0.awsstatic.com/Projects/Icons/icons/aws-icon-dm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8308" y="4710834"/>
                <a:ext cx="574860" cy="415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7570563" y="5090678"/>
                <a:ext cx="1686042" cy="4372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(ongoing replication)</a:t>
                </a:r>
              </a:p>
            </p:txBody>
          </p:sp>
        </p:grpSp>
        <p:cxnSp>
          <p:nvCxnSpPr>
            <p:cNvPr id="42" name="Straight Arrow Connector 41"/>
            <p:cNvCxnSpPr>
              <a:stCxn id="28" idx="3"/>
              <a:endCxn id="89" idx="1"/>
            </p:cNvCxnSpPr>
            <p:nvPr/>
          </p:nvCxnSpPr>
          <p:spPr>
            <a:xfrm flipV="1">
              <a:off x="1072312" y="3868428"/>
              <a:ext cx="544539" cy="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299782" y="4607167"/>
              <a:ext cx="1576760" cy="1088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4" name="Group 43"/>
            <p:cNvGrpSpPr/>
            <p:nvPr/>
          </p:nvGrpSpPr>
          <p:grpSpPr>
            <a:xfrm>
              <a:off x="2904944" y="4802331"/>
              <a:ext cx="1488927" cy="755326"/>
              <a:chOff x="5372258" y="724768"/>
              <a:chExt cx="1124353" cy="524965"/>
            </a:xfrm>
          </p:grpSpPr>
          <p:pic>
            <p:nvPicPr>
              <p:cNvPr id="87" name="Picture 86"/>
              <p:cNvPicPr>
                <a:picLocks noChangeAspect="1"/>
              </p:cNvPicPr>
              <p:nvPr/>
            </p:nvPicPr>
            <p:blipFill>
              <a:blip r:embed="rId7"/>
              <a:stretch>
                <a:fillRect/>
              </a:stretch>
            </p:blipFill>
            <p:spPr>
              <a:xfrm>
                <a:off x="5769022" y="724768"/>
                <a:ext cx="330825" cy="392446"/>
              </a:xfrm>
              <a:prstGeom prst="rect">
                <a:avLst/>
              </a:prstGeom>
            </p:spPr>
          </p:pic>
          <p:sp>
            <p:nvSpPr>
              <p:cNvPr id="88" name="TextBox 87"/>
              <p:cNvSpPr txBox="1"/>
              <p:nvPr/>
            </p:nvSpPr>
            <p:spPr>
              <a:xfrm>
                <a:off x="5372258" y="1067910"/>
                <a:ext cx="1124353" cy="1818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GLUE</a:t>
                </a:r>
              </a:p>
            </p:txBody>
          </p:sp>
        </p:grpSp>
        <p:pic>
          <p:nvPicPr>
            <p:cNvPr id="45" name="Picture 12" descr="Image result for spark apach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8746" y="4900227"/>
              <a:ext cx="877510" cy="46676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35" idx="3"/>
              <a:endCxn id="43" idx="1"/>
            </p:cNvCxnSpPr>
            <p:nvPr/>
          </p:nvCxnSpPr>
          <p:spPr>
            <a:xfrm flipV="1">
              <a:off x="2381982" y="5151327"/>
              <a:ext cx="917800" cy="10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9" idx="3"/>
            </p:cNvCxnSpPr>
            <p:nvPr/>
          </p:nvCxnSpPr>
          <p:spPr>
            <a:xfrm>
              <a:off x="2116816" y="3868428"/>
              <a:ext cx="1182966" cy="97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9" idx="3"/>
            </p:cNvCxnSpPr>
            <p:nvPr/>
          </p:nvCxnSpPr>
          <p:spPr>
            <a:xfrm flipV="1">
              <a:off x="2097026" y="5487048"/>
              <a:ext cx="1202756" cy="79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2" descr="https://conceptdraw.com/a3134c3/p20/preview/640/pict--amazon-redshift-aws-database---vector-stencils-library.png--diagram-flowchart-example.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8123" b="84314" l="10065" r="89286">
                          <a14:foregroundMark x1="49675" y1="45938" x2="49675" y2="45938"/>
                          <a14:foregroundMark x1="37662" y1="42297" x2="37662" y2="42297"/>
                          <a14:foregroundMark x1="37662" y1="42297" x2="37662" y2="42297"/>
                          <a14:foregroundMark x1="24026" y1="52661" x2="24026" y2="52661"/>
                          <a14:foregroundMark x1="34740" y1="58263" x2="34740" y2="58263"/>
                          <a14:foregroundMark x1="10065" y1="39496" x2="10065" y2="39496"/>
                          <a14:foregroundMark x1="10065" y1="39496" x2="10065" y2="39496"/>
                          <a14:foregroundMark x1="81494" y1="33894" x2="81494" y2="33894"/>
                          <a14:foregroundMark x1="57468" y1="8683" x2="57468" y2="8683"/>
                          <a14:foregroundMark x1="53571" y1="84314" x2="53571" y2="84314"/>
                          <a14:foregroundMark x1="14935" y1="65826" x2="14935" y2="65826"/>
                          <a14:foregroundMark x1="12013" y1="64706" x2="12013" y2="64706"/>
                          <a14:foregroundMark x1="13961" y1="55462" x2="13961" y2="55462"/>
                          <a14:foregroundMark x1="12987" y1="30252" x2="12987" y2="30252"/>
                          <a14:foregroundMark x1="89286" y1="58824" x2="89286" y2="58824"/>
                          <a14:backgroundMark x1="86364" y1="94678" x2="86364" y2="94678"/>
                        </a14:backgroundRemoval>
                      </a14:imgEffect>
                    </a14:imgLayer>
                  </a14:imgProps>
                </a:ext>
                <a:ext uri="{28A0092B-C50C-407E-A947-70E740481C1C}">
                  <a14:useLocalDpi xmlns:a14="http://schemas.microsoft.com/office/drawing/2010/main" val="0"/>
                </a:ext>
              </a:extLst>
            </a:blip>
            <a:srcRect l="6604" t="6168" r="5004" b="10894"/>
            <a:stretch/>
          </p:blipFill>
          <p:spPr bwMode="auto">
            <a:xfrm>
              <a:off x="5794342" y="4722091"/>
              <a:ext cx="864680" cy="85847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 name="TextBox 39"/>
            <p:cNvSpPr txBox="1"/>
            <p:nvPr/>
          </p:nvSpPr>
          <p:spPr>
            <a:xfrm>
              <a:off x="5747641" y="4549111"/>
              <a:ext cx="958081" cy="40147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cxnSp>
          <p:nvCxnSpPr>
            <p:cNvPr id="51" name="Straight Arrow Connector 50"/>
            <p:cNvCxnSpPr>
              <a:stCxn id="43" idx="3"/>
              <a:endCxn id="49" idx="1"/>
            </p:cNvCxnSpPr>
            <p:nvPr/>
          </p:nvCxnSpPr>
          <p:spPr>
            <a:xfrm flipV="1">
              <a:off x="4876542" y="5151326"/>
              <a:ext cx="91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71942" y="4795139"/>
              <a:ext cx="712374" cy="712374"/>
            </a:xfrm>
            <a:prstGeom prst="rect">
              <a:avLst/>
            </a:prstGeom>
          </p:spPr>
        </p:pic>
        <p:grpSp>
          <p:nvGrpSpPr>
            <p:cNvPr id="53" name="Group 52"/>
            <p:cNvGrpSpPr/>
            <p:nvPr/>
          </p:nvGrpSpPr>
          <p:grpSpPr>
            <a:xfrm>
              <a:off x="5664358" y="5960364"/>
              <a:ext cx="1329210" cy="901420"/>
              <a:chOff x="6621666" y="4600112"/>
              <a:chExt cx="1600801" cy="1187210"/>
            </a:xfrm>
          </p:grpSpPr>
          <p:pic>
            <p:nvPicPr>
              <p:cNvPr id="85" name="Picture 84"/>
              <p:cNvPicPr>
                <a:picLocks noChangeAspect="1"/>
              </p:cNvPicPr>
              <p:nvPr/>
            </p:nvPicPr>
            <p:blipFill>
              <a:blip r:embed="rId12" cstate="print">
                <a:extLst>
                  <a:ext uri="{BEBA8EAE-BF5A-486C-A8C5-ECC9F3942E4B}">
                    <a14:imgProps xmlns:a14="http://schemas.microsoft.com/office/drawing/2010/main">
                      <a14:imgLayer r:embed="rId13">
                        <a14:imgEffect>
                          <a14:backgroundRemoval t="7362" b="92331" l="9426" r="89549">
                            <a14:foregroundMark x1="26434" y1="55828" x2="26434" y2="55828"/>
                            <a14:foregroundMark x1="47336" y1="7362" x2="47336" y2="7362"/>
                            <a14:foregroundMark x1="47746" y1="92331" x2="47746" y2="92331"/>
                            <a14:foregroundMark x1="47746" y1="92331" x2="47746" y2="92331"/>
                          </a14:backgroundRemoval>
                        </a14:imgEffect>
                      </a14:imgLayer>
                    </a14:imgProps>
                  </a:ext>
                  <a:ext uri="{28A0092B-C50C-407E-A947-70E740481C1C}">
                    <a14:useLocalDpi xmlns:a14="http://schemas.microsoft.com/office/drawing/2010/main" val="0"/>
                  </a:ext>
                </a:extLst>
              </a:blip>
              <a:stretch>
                <a:fillRect/>
              </a:stretch>
            </p:blipFill>
            <p:spPr>
              <a:xfrm>
                <a:off x="6670722" y="4600112"/>
                <a:ext cx="1286118" cy="859169"/>
              </a:xfrm>
              <a:prstGeom prst="rect">
                <a:avLst/>
              </a:prstGeom>
            </p:spPr>
          </p:pic>
          <p:sp>
            <p:nvSpPr>
              <p:cNvPr id="86" name="TextBox 85"/>
              <p:cNvSpPr txBox="1"/>
              <p:nvPr/>
            </p:nvSpPr>
            <p:spPr>
              <a:xfrm>
                <a:off x="6621666" y="5442770"/>
                <a:ext cx="1600801" cy="344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EC2 (Bastion Host)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4" name="Group 53"/>
            <p:cNvGrpSpPr/>
            <p:nvPr/>
          </p:nvGrpSpPr>
          <p:grpSpPr>
            <a:xfrm>
              <a:off x="9300668" y="5997711"/>
              <a:ext cx="933596" cy="835685"/>
              <a:chOff x="10636659" y="4307016"/>
              <a:chExt cx="1124353" cy="1100634"/>
            </a:xfrm>
          </p:grpSpPr>
          <p:pic>
            <p:nvPicPr>
              <p:cNvPr id="83" name="Picture 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01429" y="4307016"/>
                <a:ext cx="794812" cy="794812"/>
              </a:xfrm>
              <a:prstGeom prst="rect">
                <a:avLst/>
              </a:prstGeom>
            </p:spPr>
          </p:pic>
          <p:sp>
            <p:nvSpPr>
              <p:cNvPr id="84" name="TextBox 83"/>
              <p:cNvSpPr txBox="1"/>
              <p:nvPr/>
            </p:nvSpPr>
            <p:spPr>
              <a:xfrm>
                <a:off x="10636659" y="5063098"/>
                <a:ext cx="1124353" cy="344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DBA</a:t>
                </a:r>
              </a:p>
            </p:txBody>
          </p:sp>
        </p:grpSp>
        <p:sp>
          <p:nvSpPr>
            <p:cNvPr id="55" name="Rectangle 54"/>
            <p:cNvSpPr/>
            <p:nvPr/>
          </p:nvSpPr>
          <p:spPr>
            <a:xfrm>
              <a:off x="7623522" y="4601884"/>
              <a:ext cx="850691" cy="109888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6" name="Group 55"/>
            <p:cNvGrpSpPr/>
            <p:nvPr/>
          </p:nvGrpSpPr>
          <p:grpSpPr>
            <a:xfrm>
              <a:off x="7292972" y="4860079"/>
              <a:ext cx="1511789" cy="782646"/>
              <a:chOff x="9154534" y="2990424"/>
              <a:chExt cx="1511789" cy="782646"/>
            </a:xfrm>
          </p:grpSpPr>
          <p:pic>
            <p:nvPicPr>
              <p:cNvPr id="81" name="Picture 2" descr="https://confluence.ahc.umn.edu/download/attachments/3408181/TUGForum?version=2&amp;modificationDate=1453742906000&amp;api=v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27330" y="2990424"/>
                <a:ext cx="540890" cy="54089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9154534" y="3542238"/>
                <a:ext cx="151178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Tableau Server </a:t>
                </a:r>
              </a:p>
            </p:txBody>
          </p:sp>
        </p:grpSp>
        <p:cxnSp>
          <p:nvCxnSpPr>
            <p:cNvPr id="57" name="Straight Arrow Connector 56"/>
            <p:cNvCxnSpPr>
              <a:stCxn id="49" idx="3"/>
              <a:endCxn id="55" idx="1"/>
            </p:cNvCxnSpPr>
            <p:nvPr/>
          </p:nvCxnSpPr>
          <p:spPr>
            <a:xfrm>
              <a:off x="6659022" y="5151326"/>
              <a:ext cx="96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3"/>
              <a:endCxn id="52" idx="1"/>
            </p:cNvCxnSpPr>
            <p:nvPr/>
          </p:nvCxnSpPr>
          <p:spPr>
            <a:xfrm>
              <a:off x="8474213" y="5151326"/>
              <a:ext cx="99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5" idx="3"/>
              <a:endCxn id="83" idx="1"/>
            </p:cNvCxnSpPr>
            <p:nvPr/>
          </p:nvCxnSpPr>
          <p:spPr>
            <a:xfrm>
              <a:off x="6773007" y="6286540"/>
              <a:ext cx="2664476" cy="1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5" idx="0"/>
              <a:endCxn id="49" idx="2"/>
            </p:cNvCxnSpPr>
            <p:nvPr/>
          </p:nvCxnSpPr>
          <p:spPr>
            <a:xfrm flipH="1" flipV="1">
              <a:off x="6226682" y="5580561"/>
              <a:ext cx="12367" cy="37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C52F3A78-226D-4E3F-95C0-DEA24D1B7B61}"/>
              </a:ext>
            </a:extLst>
          </p:cNvPr>
          <p:cNvSpPr/>
          <p:nvPr/>
        </p:nvSpPr>
        <p:spPr>
          <a:xfrm>
            <a:off x="267455" y="1808677"/>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698DC019-D41D-4C27-AA1C-E4ED9A1E0847}"/>
              </a:ext>
            </a:extLst>
          </p:cNvPr>
          <p:cNvSpPr/>
          <p:nvPr/>
        </p:nvSpPr>
        <p:spPr>
          <a:xfrm>
            <a:off x="26745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1C014A61-BE03-4809-87EE-811F5B1745ED}"/>
              </a:ext>
            </a:extLst>
          </p:cNvPr>
          <p:cNvSpPr/>
          <p:nvPr/>
        </p:nvSpPr>
        <p:spPr>
          <a:xfrm>
            <a:off x="263630" y="1972350"/>
            <a:ext cx="3499537"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supply chain starting from digital content request to going live is tracked using multiple silo data sources and requires skilled executives to monitor for revenue leaks </a:t>
            </a:r>
          </a:p>
        </p:txBody>
      </p:sp>
      <p:sp>
        <p:nvSpPr>
          <p:cNvPr id="104" name="Rectangle 103">
            <a:extLst>
              <a:ext uri="{FF2B5EF4-FFF2-40B4-BE49-F238E27FC236}">
                <a16:creationId xmlns:a16="http://schemas.microsoft.com/office/drawing/2014/main" id="{205FD8EF-3EAB-4C91-B720-AF047F13D32F}"/>
              </a:ext>
            </a:extLst>
          </p:cNvPr>
          <p:cNvSpPr/>
          <p:nvPr/>
        </p:nvSpPr>
        <p:spPr>
          <a:xfrm>
            <a:off x="263630"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105" name="Rectangle 104">
            <a:extLst>
              <a:ext uri="{FF2B5EF4-FFF2-40B4-BE49-F238E27FC236}">
                <a16:creationId xmlns:a16="http://schemas.microsoft.com/office/drawing/2014/main" id="{1F1D4C60-96E4-4744-A75C-B03F54D80918}"/>
              </a:ext>
            </a:extLst>
          </p:cNvPr>
          <p:cNvSpPr/>
          <p:nvPr/>
        </p:nvSpPr>
        <p:spPr>
          <a:xfrm>
            <a:off x="8301385"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id="{F23A3767-2C0D-424C-8F48-0DCCF2541B1D}"/>
              </a:ext>
            </a:extLst>
          </p:cNvPr>
          <p:cNvSpPr/>
          <p:nvPr/>
        </p:nvSpPr>
        <p:spPr>
          <a:xfrm>
            <a:off x="8287317" y="1972350"/>
            <a:ext cx="3651619" cy="757130"/>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The solution helped in ensuring on-time delivery of the digital contents and thus, saved half a million dollar per year from revenue leaks</a:t>
            </a:r>
          </a:p>
        </p:txBody>
      </p:sp>
      <p:sp>
        <p:nvSpPr>
          <p:cNvPr id="107" name="Rectangle 106">
            <a:extLst>
              <a:ext uri="{FF2B5EF4-FFF2-40B4-BE49-F238E27FC236}">
                <a16:creationId xmlns:a16="http://schemas.microsoft.com/office/drawing/2014/main" id="{1A5C8318-2E0D-4A66-9859-16D166DC86BF}"/>
              </a:ext>
            </a:extLst>
          </p:cNvPr>
          <p:cNvSpPr/>
          <p:nvPr/>
        </p:nvSpPr>
        <p:spPr>
          <a:xfrm>
            <a:off x="194053" y="1035475"/>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400" kern="0" dirty="0">
                <a:solidFill>
                  <a:srgbClr val="44546A"/>
                </a:solidFill>
                <a:latin typeface="Segoe UI" panose="020B0502040204020203" pitchFamily="34" charset="0"/>
                <a:ea typeface="Segoe UI" panose="020B0502040204020203" pitchFamily="34" charset="0"/>
                <a:cs typeface="Segoe UI" panose="020B0502040204020203" pitchFamily="34" charset="0"/>
              </a:rPr>
              <a:t>For digital content that contributes $4 billion in revenue, the weak link in the supply chain is the nature of data pipeline which in the correct state is rigid &amp; fragmented</a:t>
            </a:r>
          </a:p>
        </p:txBody>
      </p:sp>
      <p:sp>
        <p:nvSpPr>
          <p:cNvPr id="108" name="Rectangle 107">
            <a:extLst>
              <a:ext uri="{FF2B5EF4-FFF2-40B4-BE49-F238E27FC236}">
                <a16:creationId xmlns:a16="http://schemas.microsoft.com/office/drawing/2014/main" id="{1646D011-033A-495A-A79F-E94B2D2E3536}"/>
              </a:ext>
            </a:extLst>
          </p:cNvPr>
          <p:cNvSpPr/>
          <p:nvPr/>
        </p:nvSpPr>
        <p:spPr>
          <a:xfrm>
            <a:off x="4255290" y="1831914"/>
            <a:ext cx="3302271" cy="950732"/>
          </a:xfrm>
          <a:prstGeom prst="rect">
            <a:avLst/>
          </a:prstGeom>
          <a:noFill/>
          <a:ln w="12700" cap="flat" cmpd="sng" algn="ctr">
            <a:noFill/>
            <a:prstDash val="solid"/>
            <a:miter lim="800000"/>
          </a:ln>
          <a:effectLst/>
        </p:spPr>
        <p:txBody>
          <a:bodyPr rtlCol="0" anchor="t"/>
          <a:lstStyle/>
          <a:p>
            <a:pPr>
              <a:defRPr/>
            </a:pPr>
            <a:endParaRPr lang="en-US" sz="1200" kern="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7CC93916-CA41-43C9-8165-F520C3E57400}"/>
              </a:ext>
            </a:extLst>
          </p:cNvPr>
          <p:cNvSpPr/>
          <p:nvPr/>
        </p:nvSpPr>
        <p:spPr>
          <a:xfrm>
            <a:off x="4284420" y="1684813"/>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id="{A584E235-F0B1-4DB1-9915-E7D384F57ABD}"/>
              </a:ext>
            </a:extLst>
          </p:cNvPr>
          <p:cNvSpPr/>
          <p:nvPr/>
        </p:nvSpPr>
        <p:spPr>
          <a:xfrm>
            <a:off x="4335780" y="1972350"/>
            <a:ext cx="3528030" cy="978729"/>
          </a:xfrm>
          <a:prstGeom prst="rect">
            <a:avLst/>
          </a:prstGeom>
        </p:spPr>
        <p:txBody>
          <a:bodyPr wrap="square">
            <a:spAutoFit/>
          </a:bodyPr>
          <a:lstStyle/>
          <a:p>
            <a:pPr>
              <a:lnSpc>
                <a:spcPct val="120000"/>
              </a:lnSpc>
            </a:pPr>
            <a:r>
              <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rPr>
              <a:t>Built an data ecosystem from multiple disjointed unstructured and structured data sources by leveraging AWS cloud platform for big data, thus providing a monitoring platform</a:t>
            </a:r>
          </a:p>
        </p:txBody>
      </p:sp>
      <p:sp>
        <p:nvSpPr>
          <p:cNvPr id="111" name="Rectangle 110">
            <a:extLst>
              <a:ext uri="{FF2B5EF4-FFF2-40B4-BE49-F238E27FC236}">
                <a16:creationId xmlns:a16="http://schemas.microsoft.com/office/drawing/2014/main" id="{711DC432-383C-447D-9895-3DACFE00031E}"/>
              </a:ext>
            </a:extLst>
          </p:cNvPr>
          <p:cNvSpPr/>
          <p:nvPr/>
        </p:nvSpPr>
        <p:spPr>
          <a:xfrm>
            <a:off x="4364402" y="1675580"/>
            <a:ext cx="2131840"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LatentView Solution</a:t>
            </a:r>
          </a:p>
        </p:txBody>
      </p:sp>
      <p:sp>
        <p:nvSpPr>
          <p:cNvPr id="112" name="Rectangle 111">
            <a:extLst>
              <a:ext uri="{FF2B5EF4-FFF2-40B4-BE49-F238E27FC236}">
                <a16:creationId xmlns:a16="http://schemas.microsoft.com/office/drawing/2014/main" id="{76A5B7BB-01BC-4A46-921C-E307262A896F}"/>
              </a:ext>
            </a:extLst>
          </p:cNvPr>
          <p:cNvSpPr/>
          <p:nvPr/>
        </p:nvSpPr>
        <p:spPr>
          <a:xfrm>
            <a:off x="8287317" y="1675580"/>
            <a:ext cx="2534636" cy="307777"/>
          </a:xfrm>
          <a:prstGeom prst="rect">
            <a:avLst/>
          </a:prstGeom>
        </p:spPr>
        <p:txBody>
          <a:bodyPr wrap="square">
            <a:spAutoFit/>
          </a:bodyPr>
          <a:lstStyle/>
          <a:p>
            <a:pPr>
              <a:defRPr/>
            </a:pPr>
            <a:r>
              <a:rPr lang="en-US" sz="14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113" name="Rectangle 112">
            <a:extLst>
              <a:ext uri="{FF2B5EF4-FFF2-40B4-BE49-F238E27FC236}">
                <a16:creationId xmlns:a16="http://schemas.microsoft.com/office/drawing/2014/main" id="{C20B43B6-86C4-4354-91BA-31704E6E496D}"/>
              </a:ext>
            </a:extLst>
          </p:cNvPr>
          <p:cNvSpPr/>
          <p:nvPr/>
        </p:nvSpPr>
        <p:spPr>
          <a:xfrm>
            <a:off x="194052" y="533636"/>
            <a:ext cx="6222014"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sz="1600" b="1" kern="0" dirty="0">
                <a:solidFill>
                  <a:srgbClr val="44546A"/>
                </a:solidFill>
                <a:latin typeface="Segoe UI" panose="020B0502040204020203" pitchFamily="34" charset="0"/>
                <a:ea typeface="Segoe UI" panose="020B0502040204020203" pitchFamily="34" charset="0"/>
                <a:cs typeface="Segoe UI" panose="020B0502040204020203" pitchFamily="34" charset="0"/>
              </a:rPr>
              <a:t>World’s Largest Entertainment production company</a:t>
            </a:r>
          </a:p>
        </p:txBody>
      </p:sp>
      <p:cxnSp>
        <p:nvCxnSpPr>
          <p:cNvPr id="114" name="Straight Arrow Connector 113">
            <a:extLst>
              <a:ext uri="{FF2B5EF4-FFF2-40B4-BE49-F238E27FC236}">
                <a16:creationId xmlns:a16="http://schemas.microsoft.com/office/drawing/2014/main" id="{67CDBFEA-1203-497E-A63E-D5145962BA27}"/>
              </a:ext>
            </a:extLst>
          </p:cNvPr>
          <p:cNvCxnSpPr>
            <a:cxnSpLocks/>
          </p:cNvCxnSpPr>
          <p:nvPr/>
        </p:nvCxnSpPr>
        <p:spPr>
          <a:xfrm>
            <a:off x="8570777" y="3014275"/>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81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4D66-8D2D-4805-975E-75245112CC24}"/>
              </a:ext>
            </a:extLst>
          </p:cNvPr>
          <p:cNvSpPr>
            <a:spLocks noGrp="1"/>
          </p:cNvSpPr>
          <p:nvPr>
            <p:ph type="title"/>
          </p:nvPr>
        </p:nvSpPr>
        <p:spPr/>
        <p:txBody>
          <a:bodyPr/>
          <a:lstStyle/>
          <a:p>
            <a:r>
              <a:rPr lang="en-US" dirty="0"/>
              <a:t>Cloud Transformation for a major food distributor</a:t>
            </a:r>
          </a:p>
        </p:txBody>
      </p:sp>
      <p:cxnSp>
        <p:nvCxnSpPr>
          <p:cNvPr id="3" name="Straight Connector 2">
            <a:extLst>
              <a:ext uri="{FF2B5EF4-FFF2-40B4-BE49-F238E27FC236}">
                <a16:creationId xmlns:a16="http://schemas.microsoft.com/office/drawing/2014/main" id="{78D9F288-8E60-4673-A1B4-379F1D40741A}"/>
              </a:ext>
            </a:extLst>
          </p:cNvPr>
          <p:cNvCxnSpPr>
            <a:cxnSpLocks/>
          </p:cNvCxnSpPr>
          <p:nvPr/>
        </p:nvCxnSpPr>
        <p:spPr>
          <a:xfrm>
            <a:off x="1247075" y="1069175"/>
            <a:ext cx="10292884" cy="0"/>
          </a:xfrm>
          <a:prstGeom prst="line">
            <a:avLst/>
          </a:prstGeom>
          <a:ln w="76200" cap="rnd">
            <a:roun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89D5BA90-629F-4C6E-98A1-82CA4EBB50A0}"/>
              </a:ext>
            </a:extLst>
          </p:cNvPr>
          <p:cNvSpPr/>
          <p:nvPr/>
        </p:nvSpPr>
        <p:spPr>
          <a:xfrm>
            <a:off x="1953266"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3062A5-5292-4C89-8D73-0D7BDF9EEA3B}"/>
              </a:ext>
            </a:extLst>
          </p:cNvPr>
          <p:cNvSpPr txBox="1"/>
          <p:nvPr/>
        </p:nvSpPr>
        <p:spPr>
          <a:xfrm>
            <a:off x="1322072" y="523669"/>
            <a:ext cx="171849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Build ML POC</a:t>
            </a:r>
          </a:p>
        </p:txBody>
      </p:sp>
      <p:sp>
        <p:nvSpPr>
          <p:cNvPr id="6" name="TextBox 5">
            <a:extLst>
              <a:ext uri="{FF2B5EF4-FFF2-40B4-BE49-F238E27FC236}">
                <a16:creationId xmlns:a16="http://schemas.microsoft.com/office/drawing/2014/main" id="{7F696F3E-57D1-4394-BB35-6450452B4813}"/>
              </a:ext>
            </a:extLst>
          </p:cNvPr>
          <p:cNvSpPr txBox="1"/>
          <p:nvPr/>
        </p:nvSpPr>
        <p:spPr>
          <a:xfrm>
            <a:off x="2743583" y="520667"/>
            <a:ext cx="454412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Setting up cloud data platform for analytics</a:t>
            </a:r>
          </a:p>
        </p:txBody>
      </p:sp>
      <p:sp>
        <p:nvSpPr>
          <p:cNvPr id="30" name="TextBox 29">
            <a:extLst>
              <a:ext uri="{FF2B5EF4-FFF2-40B4-BE49-F238E27FC236}">
                <a16:creationId xmlns:a16="http://schemas.microsoft.com/office/drawing/2014/main" id="{7253D818-551C-40E1-AC69-7BBA2122CD26}"/>
              </a:ext>
            </a:extLst>
          </p:cNvPr>
          <p:cNvSpPr txBox="1"/>
          <p:nvPr/>
        </p:nvSpPr>
        <p:spPr>
          <a:xfrm>
            <a:off x="282789" y="1601867"/>
            <a:ext cx="58221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Goal</a:t>
            </a:r>
          </a:p>
        </p:txBody>
      </p:sp>
      <p:sp>
        <p:nvSpPr>
          <p:cNvPr id="32" name="TextBox 31">
            <a:extLst>
              <a:ext uri="{FF2B5EF4-FFF2-40B4-BE49-F238E27FC236}">
                <a16:creationId xmlns:a16="http://schemas.microsoft.com/office/drawing/2014/main" id="{5929AD05-44B1-46C5-87D5-D7458C7D6019}"/>
              </a:ext>
            </a:extLst>
          </p:cNvPr>
          <p:cNvSpPr txBox="1"/>
          <p:nvPr/>
        </p:nvSpPr>
        <p:spPr>
          <a:xfrm>
            <a:off x="24705" y="2146977"/>
            <a:ext cx="1098378"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Bottleneck</a:t>
            </a:r>
          </a:p>
        </p:txBody>
      </p:sp>
      <p:sp>
        <p:nvSpPr>
          <p:cNvPr id="33" name="TextBox 32">
            <a:extLst>
              <a:ext uri="{FF2B5EF4-FFF2-40B4-BE49-F238E27FC236}">
                <a16:creationId xmlns:a16="http://schemas.microsoft.com/office/drawing/2014/main" id="{01FDB9C7-4B94-46C1-9155-E238C2D2399E}"/>
              </a:ext>
            </a:extLst>
          </p:cNvPr>
          <p:cNvSpPr txBox="1"/>
          <p:nvPr/>
        </p:nvSpPr>
        <p:spPr>
          <a:xfrm>
            <a:off x="124092" y="3600261"/>
            <a:ext cx="89960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Solution</a:t>
            </a:r>
          </a:p>
        </p:txBody>
      </p:sp>
      <p:sp>
        <p:nvSpPr>
          <p:cNvPr id="53" name="Oval 52">
            <a:extLst>
              <a:ext uri="{FF2B5EF4-FFF2-40B4-BE49-F238E27FC236}">
                <a16:creationId xmlns:a16="http://schemas.microsoft.com/office/drawing/2014/main" id="{3615461C-ACB7-497F-8ADE-1B52C2C36D5F}"/>
              </a:ext>
            </a:extLst>
          </p:cNvPr>
          <p:cNvSpPr/>
          <p:nvPr/>
        </p:nvSpPr>
        <p:spPr>
          <a:xfrm>
            <a:off x="4765749"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B927129-01DE-4B79-9818-9E327E642E66}"/>
              </a:ext>
            </a:extLst>
          </p:cNvPr>
          <p:cNvSpPr/>
          <p:nvPr/>
        </p:nvSpPr>
        <p:spPr>
          <a:xfrm>
            <a:off x="804489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D1B234-220E-4BA6-9ED1-F5C840A7E46A}"/>
              </a:ext>
            </a:extLst>
          </p:cNvPr>
          <p:cNvSpPr/>
          <p:nvPr/>
        </p:nvSpPr>
        <p:spPr>
          <a:xfrm>
            <a:off x="10421381" y="841123"/>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7F0D76CF-A78C-4011-9720-E0EB8728F6BE}"/>
              </a:ext>
            </a:extLst>
          </p:cNvPr>
          <p:cNvSpPr txBox="1"/>
          <p:nvPr/>
        </p:nvSpPr>
        <p:spPr>
          <a:xfrm>
            <a:off x="7509725" y="512829"/>
            <a:ext cx="1526435"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Deep Learning</a:t>
            </a:r>
          </a:p>
        </p:txBody>
      </p:sp>
      <p:sp>
        <p:nvSpPr>
          <p:cNvPr id="57" name="TextBox 56">
            <a:extLst>
              <a:ext uri="{FF2B5EF4-FFF2-40B4-BE49-F238E27FC236}">
                <a16:creationId xmlns:a16="http://schemas.microsoft.com/office/drawing/2014/main" id="{7FB94BBF-2070-4A1E-8AD6-40D4B69120AB}"/>
              </a:ext>
            </a:extLst>
          </p:cNvPr>
          <p:cNvSpPr txBox="1"/>
          <p:nvPr/>
        </p:nvSpPr>
        <p:spPr>
          <a:xfrm>
            <a:off x="9401603" y="516139"/>
            <a:ext cx="2495660"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Enable Ad-hoc Querying</a:t>
            </a:r>
          </a:p>
        </p:txBody>
      </p:sp>
      <p:sp>
        <p:nvSpPr>
          <p:cNvPr id="58" name="TextBox 57">
            <a:extLst>
              <a:ext uri="{FF2B5EF4-FFF2-40B4-BE49-F238E27FC236}">
                <a16:creationId xmlns:a16="http://schemas.microsoft.com/office/drawing/2014/main" id="{7D6E4592-DC6C-4FD9-9EE6-B6AF1E919E78}"/>
              </a:ext>
            </a:extLst>
          </p:cNvPr>
          <p:cNvSpPr txBox="1"/>
          <p:nvPr/>
        </p:nvSpPr>
        <p:spPr>
          <a:xfrm>
            <a:off x="193021" y="5272328"/>
            <a:ext cx="76174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Impact</a:t>
            </a:r>
          </a:p>
        </p:txBody>
      </p:sp>
      <p:grpSp>
        <p:nvGrpSpPr>
          <p:cNvPr id="18" name="Group 17">
            <a:extLst>
              <a:ext uri="{FF2B5EF4-FFF2-40B4-BE49-F238E27FC236}">
                <a16:creationId xmlns:a16="http://schemas.microsoft.com/office/drawing/2014/main" id="{ACB5B366-B872-4951-AD20-745724EEA595}"/>
              </a:ext>
            </a:extLst>
          </p:cNvPr>
          <p:cNvGrpSpPr/>
          <p:nvPr/>
        </p:nvGrpSpPr>
        <p:grpSpPr>
          <a:xfrm>
            <a:off x="3312259" y="1338261"/>
            <a:ext cx="3482778" cy="4579900"/>
            <a:chOff x="3312259" y="1338261"/>
            <a:chExt cx="3482778" cy="4579900"/>
          </a:xfrm>
        </p:grpSpPr>
        <p:sp>
          <p:nvSpPr>
            <p:cNvPr id="34" name="Rectangle 33">
              <a:extLst>
                <a:ext uri="{FF2B5EF4-FFF2-40B4-BE49-F238E27FC236}">
                  <a16:creationId xmlns:a16="http://schemas.microsoft.com/office/drawing/2014/main" id="{C281F04D-A957-4A4C-A202-BD60A9AB8741}"/>
                </a:ext>
              </a:extLst>
            </p:cNvPr>
            <p:cNvSpPr/>
            <p:nvPr/>
          </p:nvSpPr>
          <p:spPr>
            <a:xfrm>
              <a:off x="3320317" y="2745607"/>
              <a:ext cx="34747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Full-scale transformation to cloud data platform</a:t>
              </a:r>
            </a:p>
          </p:txBody>
        </p:sp>
        <p:sp>
          <p:nvSpPr>
            <p:cNvPr id="8" name="TextBox 7">
              <a:extLst>
                <a:ext uri="{FF2B5EF4-FFF2-40B4-BE49-F238E27FC236}">
                  <a16:creationId xmlns:a16="http://schemas.microsoft.com/office/drawing/2014/main" id="{EFF5F029-5622-40A2-9C42-D396D4A0673A}"/>
                </a:ext>
              </a:extLst>
            </p:cNvPr>
            <p:cNvSpPr txBox="1"/>
            <p:nvPr/>
          </p:nvSpPr>
          <p:spPr>
            <a:xfrm>
              <a:off x="3312259" y="1338261"/>
              <a:ext cx="34747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Enable analytics driven decision making process across the organization</a:t>
              </a:r>
            </a:p>
          </p:txBody>
        </p:sp>
        <p:sp>
          <p:nvSpPr>
            <p:cNvPr id="14" name="Rectangle 13">
              <a:extLst>
                <a:ext uri="{FF2B5EF4-FFF2-40B4-BE49-F238E27FC236}">
                  <a16:creationId xmlns:a16="http://schemas.microsoft.com/office/drawing/2014/main" id="{2290B1BC-8A46-4452-971C-78C5BDAFEBD4}"/>
                </a:ext>
              </a:extLst>
            </p:cNvPr>
            <p:cNvSpPr/>
            <p:nvPr/>
          </p:nvSpPr>
          <p:spPr>
            <a:xfrm>
              <a:off x="3320317" y="1950494"/>
              <a:ext cx="34747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latin typeface="Arial" panose="020B0604020202020204" pitchFamily="34" charset="0"/>
                  <a:cs typeface="Arial" panose="020B0604020202020204" pitchFamily="34" charset="0"/>
                </a:rPr>
                <a:t>Legacy Analytics Infrastructure unable to scale for big data and compute intensive analytics applications (Hybrid Recommendation Engine)</a:t>
              </a:r>
            </a:p>
          </p:txBody>
        </p:sp>
        <p:sp>
          <p:nvSpPr>
            <p:cNvPr id="22" name="Rectangle 21">
              <a:extLst>
                <a:ext uri="{FF2B5EF4-FFF2-40B4-BE49-F238E27FC236}">
                  <a16:creationId xmlns:a16="http://schemas.microsoft.com/office/drawing/2014/main" id="{6291BC3F-0170-4491-A364-B73D534D115E}"/>
                </a:ext>
              </a:extLst>
            </p:cNvPr>
            <p:cNvSpPr/>
            <p:nvPr/>
          </p:nvSpPr>
          <p:spPr>
            <a:xfrm>
              <a:off x="348914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Centralized Data Repository</a:t>
              </a:r>
            </a:p>
          </p:txBody>
        </p:sp>
        <p:sp>
          <p:nvSpPr>
            <p:cNvPr id="23" name="Rectangle 22">
              <a:extLst>
                <a:ext uri="{FF2B5EF4-FFF2-40B4-BE49-F238E27FC236}">
                  <a16:creationId xmlns:a16="http://schemas.microsoft.com/office/drawing/2014/main" id="{52F546B1-5C9D-4523-88A7-198B87F22274}"/>
                </a:ext>
              </a:extLst>
            </p:cNvPr>
            <p:cNvSpPr/>
            <p:nvPr/>
          </p:nvSpPr>
          <p:spPr>
            <a:xfrm>
              <a:off x="4988938" y="405025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Ingestion</a:t>
              </a:r>
            </a:p>
          </p:txBody>
        </p:sp>
        <p:sp>
          <p:nvSpPr>
            <p:cNvPr id="24" name="Rectangle 23">
              <a:extLst>
                <a:ext uri="{FF2B5EF4-FFF2-40B4-BE49-F238E27FC236}">
                  <a16:creationId xmlns:a16="http://schemas.microsoft.com/office/drawing/2014/main" id="{C5387F0B-E1A6-4E01-8AC8-6C5512995050}"/>
                </a:ext>
              </a:extLst>
            </p:cNvPr>
            <p:cNvSpPr/>
            <p:nvPr/>
          </p:nvSpPr>
          <p:spPr>
            <a:xfrm>
              <a:off x="4988938" y="3546377"/>
              <a:ext cx="1463039"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Scalable ML &amp; API)</a:t>
              </a:r>
            </a:p>
          </p:txBody>
        </p:sp>
        <p:sp>
          <p:nvSpPr>
            <p:cNvPr id="49" name="Rectangle 48">
              <a:extLst>
                <a:ext uri="{FF2B5EF4-FFF2-40B4-BE49-F238E27FC236}">
                  <a16:creationId xmlns:a16="http://schemas.microsoft.com/office/drawing/2014/main" id="{FFFE9712-F368-4867-A497-EEE6E9FF6FA6}"/>
                </a:ext>
              </a:extLst>
            </p:cNvPr>
            <p:cNvSpPr/>
            <p:nvPr/>
          </p:nvSpPr>
          <p:spPr>
            <a:xfrm>
              <a:off x="3489148" y="3547197"/>
              <a:ext cx="14630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Discoverable Datasets</a:t>
              </a:r>
            </a:p>
          </p:txBody>
        </p:sp>
        <p:sp>
          <p:nvSpPr>
            <p:cNvPr id="50" name="Rectangle 49">
              <a:extLst>
                <a:ext uri="{FF2B5EF4-FFF2-40B4-BE49-F238E27FC236}">
                  <a16:creationId xmlns:a16="http://schemas.microsoft.com/office/drawing/2014/main" id="{082E2BE0-184C-4639-9893-3487A4A16365}"/>
                </a:ext>
              </a:extLst>
            </p:cNvPr>
            <p:cNvSpPr/>
            <p:nvPr/>
          </p:nvSpPr>
          <p:spPr>
            <a:xfrm>
              <a:off x="4988938" y="3042770"/>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Experimentation Sandbox</a:t>
              </a:r>
            </a:p>
          </p:txBody>
        </p:sp>
        <p:sp>
          <p:nvSpPr>
            <p:cNvPr id="51" name="Rectangle 50">
              <a:extLst>
                <a:ext uri="{FF2B5EF4-FFF2-40B4-BE49-F238E27FC236}">
                  <a16:creationId xmlns:a16="http://schemas.microsoft.com/office/drawing/2014/main" id="{168E675A-740C-49F8-97AD-16DB62AC01ED}"/>
                </a:ext>
              </a:extLst>
            </p:cNvPr>
            <p:cNvSpPr/>
            <p:nvPr/>
          </p:nvSpPr>
          <p:spPr>
            <a:xfrm>
              <a:off x="3489148" y="3048301"/>
              <a:ext cx="1463040" cy="457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schemeClr val="bg1"/>
                  </a:solidFill>
                  <a:latin typeface="Arial" panose="020B0604020202020204" pitchFamily="34" charset="0"/>
                  <a:cs typeface="Arial" panose="020B0604020202020204" pitchFamily="34" charset="0"/>
                </a:rPr>
                <a:t>Intelligent Data Bridge</a:t>
              </a:r>
            </a:p>
          </p:txBody>
        </p:sp>
        <p:sp>
          <p:nvSpPr>
            <p:cNvPr id="62" name="Rectangle 61">
              <a:extLst>
                <a:ext uri="{FF2B5EF4-FFF2-40B4-BE49-F238E27FC236}">
                  <a16:creationId xmlns:a16="http://schemas.microsoft.com/office/drawing/2014/main" id="{D08247E1-A107-4037-BCB7-85D45DAFA176}"/>
                </a:ext>
              </a:extLst>
            </p:cNvPr>
            <p:cNvSpPr/>
            <p:nvPr/>
          </p:nvSpPr>
          <p:spPr>
            <a:xfrm>
              <a:off x="3320317" y="4912321"/>
              <a:ext cx="34747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Migrated 60TB of data in 3 months into the cloud data platform</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Completed rollout of rec engine for all 70 Operating Companies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Enabled development of analytics apps</a:t>
              </a:r>
            </a:p>
          </p:txBody>
        </p:sp>
        <p:grpSp>
          <p:nvGrpSpPr>
            <p:cNvPr id="64" name="Group 63">
              <a:extLst>
                <a:ext uri="{FF2B5EF4-FFF2-40B4-BE49-F238E27FC236}">
                  <a16:creationId xmlns:a16="http://schemas.microsoft.com/office/drawing/2014/main" id="{8FCA2263-BC1C-489D-A0D1-FDB7A6888406}"/>
                </a:ext>
              </a:extLst>
            </p:cNvPr>
            <p:cNvGrpSpPr/>
            <p:nvPr/>
          </p:nvGrpSpPr>
          <p:grpSpPr>
            <a:xfrm>
              <a:off x="4878485" y="4550810"/>
              <a:ext cx="274320" cy="274320"/>
              <a:chOff x="2044158" y="5369104"/>
              <a:chExt cx="274320" cy="274320"/>
            </a:xfrm>
          </p:grpSpPr>
          <p:sp>
            <p:nvSpPr>
              <p:cNvPr id="65" name="Oval 64">
                <a:extLst>
                  <a:ext uri="{FF2B5EF4-FFF2-40B4-BE49-F238E27FC236}">
                    <a16:creationId xmlns:a16="http://schemas.microsoft.com/office/drawing/2014/main" id="{31CC8B8C-FA92-437E-A638-03A8FFE153F1}"/>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ross 65">
                <a:hlinkClick r:id="" action="ppaction://noaction"/>
                <a:extLst>
                  <a:ext uri="{FF2B5EF4-FFF2-40B4-BE49-F238E27FC236}">
                    <a16:creationId xmlns:a16="http://schemas.microsoft.com/office/drawing/2014/main" id="{DD7D019D-FFA7-4A76-A109-3296FA4307FE}"/>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id="{3878A7F7-A87A-43B1-AE14-D1643319241D}"/>
              </a:ext>
            </a:extLst>
          </p:cNvPr>
          <p:cNvGrpSpPr/>
          <p:nvPr/>
        </p:nvGrpSpPr>
        <p:grpSpPr>
          <a:xfrm>
            <a:off x="1159676" y="1338261"/>
            <a:ext cx="2016745" cy="4579900"/>
            <a:chOff x="1159676" y="1338261"/>
            <a:chExt cx="2016745" cy="4579900"/>
          </a:xfrm>
        </p:grpSpPr>
        <p:sp>
          <p:nvSpPr>
            <p:cNvPr id="11" name="Rectangle 10">
              <a:extLst>
                <a:ext uri="{FF2B5EF4-FFF2-40B4-BE49-F238E27FC236}">
                  <a16:creationId xmlns:a16="http://schemas.microsoft.com/office/drawing/2014/main" id="{9991F6BB-852E-4C05-B211-1EE8D0CEC714}"/>
                </a:ext>
              </a:extLst>
            </p:cNvPr>
            <p:cNvSpPr/>
            <p:nvPr/>
          </p:nvSpPr>
          <p:spPr>
            <a:xfrm>
              <a:off x="1164741" y="1338261"/>
              <a:ext cx="201168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bg1"/>
                  </a:solidFill>
                  <a:latin typeface="Arial" panose="020B0604020202020204" pitchFamily="34" charset="0"/>
                  <a:cs typeface="Arial" panose="020B0604020202020204" pitchFamily="34" charset="0"/>
                </a:rPr>
                <a:t>Increase sales and customer satisfaction</a:t>
              </a:r>
            </a:p>
          </p:txBody>
        </p:sp>
        <p:sp>
          <p:nvSpPr>
            <p:cNvPr id="13" name="Rectangle 12">
              <a:extLst>
                <a:ext uri="{FF2B5EF4-FFF2-40B4-BE49-F238E27FC236}">
                  <a16:creationId xmlns:a16="http://schemas.microsoft.com/office/drawing/2014/main" id="{8A4117A1-BA6C-41E9-9FE6-11BD39E50BE4}"/>
                </a:ext>
              </a:extLst>
            </p:cNvPr>
            <p:cNvSpPr/>
            <p:nvPr/>
          </p:nvSpPr>
          <p:spPr>
            <a:xfrm>
              <a:off x="1164741" y="1950494"/>
              <a:ext cx="201168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schemeClr val="accent6"/>
                  </a:solidFill>
                  <a:latin typeface="Arial" panose="020B0604020202020204" pitchFamily="34" charset="0"/>
                  <a:cs typeface="Arial" panose="020B0604020202020204" pitchFamily="34" charset="0"/>
                </a:rPr>
                <a:t>Sales personnel relying on intuition to make product recommendations</a:t>
              </a:r>
            </a:p>
          </p:txBody>
        </p:sp>
        <p:sp>
          <p:nvSpPr>
            <p:cNvPr id="21" name="Rectangle 20">
              <a:extLst>
                <a:ext uri="{FF2B5EF4-FFF2-40B4-BE49-F238E27FC236}">
                  <a16:creationId xmlns:a16="http://schemas.microsoft.com/office/drawing/2014/main" id="{AE69414D-0F0B-456F-A957-7173B3F8F57E}"/>
                </a:ext>
              </a:extLst>
            </p:cNvPr>
            <p:cNvSpPr/>
            <p:nvPr/>
          </p:nvSpPr>
          <p:spPr>
            <a:xfrm>
              <a:off x="1164741" y="2745607"/>
              <a:ext cx="201168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dirty="0">
                  <a:solidFill>
                    <a:schemeClr val="tx1"/>
                  </a:solidFill>
                  <a:latin typeface="Arial" panose="020B0604020202020204" pitchFamily="34" charset="0"/>
                  <a:cs typeface="Arial" panose="020B0604020202020204" pitchFamily="34" charset="0"/>
                </a:rPr>
                <a:t>Hybrid Recommendation Engine</a:t>
              </a:r>
              <a:r>
                <a:rPr lang="en-US" sz="1200" dirty="0">
                  <a:solidFill>
                    <a:schemeClr val="tx1"/>
                  </a:solidFill>
                  <a:latin typeface="Arial" panose="020B0604020202020204" pitchFamily="34" charset="0"/>
                  <a:cs typeface="Arial" panose="020B0604020202020204" pitchFamily="34" charset="0"/>
                </a:rPr>
                <a:t> using Client buying patterns, Client and Product characteristics proof of concept built for 2 Operating Companies. Accessible by Sales Personnel on mobile app through API</a:t>
              </a:r>
            </a:p>
          </p:txBody>
        </p:sp>
        <p:sp>
          <p:nvSpPr>
            <p:cNvPr id="61" name="Rectangle 60">
              <a:extLst>
                <a:ext uri="{FF2B5EF4-FFF2-40B4-BE49-F238E27FC236}">
                  <a16:creationId xmlns:a16="http://schemas.microsoft.com/office/drawing/2014/main" id="{C09583D8-77FB-4455-98D5-E3B50A274923}"/>
                </a:ext>
              </a:extLst>
            </p:cNvPr>
            <p:cNvSpPr/>
            <p:nvPr/>
          </p:nvSpPr>
          <p:spPr>
            <a:xfrm>
              <a:off x="1159676" y="4912321"/>
              <a:ext cx="201168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Estimated 20% increase in value of new orders from existing customers</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Approved rollout for all Operating Companies</a:t>
              </a:r>
            </a:p>
          </p:txBody>
        </p:sp>
        <p:grpSp>
          <p:nvGrpSpPr>
            <p:cNvPr id="68" name="Group 67">
              <a:extLst>
                <a:ext uri="{FF2B5EF4-FFF2-40B4-BE49-F238E27FC236}">
                  <a16:creationId xmlns:a16="http://schemas.microsoft.com/office/drawing/2014/main" id="{3B2CC205-D84B-4660-A172-966130533C7F}"/>
                </a:ext>
              </a:extLst>
            </p:cNvPr>
            <p:cNvGrpSpPr/>
            <p:nvPr/>
          </p:nvGrpSpPr>
          <p:grpSpPr>
            <a:xfrm>
              <a:off x="2044158" y="4542527"/>
              <a:ext cx="274320" cy="274320"/>
              <a:chOff x="2044158" y="5369104"/>
              <a:chExt cx="274320" cy="274320"/>
            </a:xfrm>
          </p:grpSpPr>
          <p:sp>
            <p:nvSpPr>
              <p:cNvPr id="70" name="Oval 69">
                <a:extLst>
                  <a:ext uri="{FF2B5EF4-FFF2-40B4-BE49-F238E27FC236}">
                    <a16:creationId xmlns:a16="http://schemas.microsoft.com/office/drawing/2014/main" id="{6BB14EC2-AB94-4E3E-890E-552A3FF58F26}"/>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oss 71">
                <a:hlinkClick r:id="" action="ppaction://noaction"/>
                <a:extLst>
                  <a:ext uri="{FF2B5EF4-FFF2-40B4-BE49-F238E27FC236}">
                    <a16:creationId xmlns:a16="http://schemas.microsoft.com/office/drawing/2014/main" id="{5FDB0DE8-AD8F-4FBB-8DD7-1E39A0CF8AC9}"/>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 name="Group 24">
            <a:extLst>
              <a:ext uri="{FF2B5EF4-FFF2-40B4-BE49-F238E27FC236}">
                <a16:creationId xmlns:a16="http://schemas.microsoft.com/office/drawing/2014/main" id="{AF662B40-3190-40A0-80D2-120626B5E78A}"/>
              </a:ext>
            </a:extLst>
          </p:cNvPr>
          <p:cNvGrpSpPr/>
          <p:nvPr/>
        </p:nvGrpSpPr>
        <p:grpSpPr>
          <a:xfrm>
            <a:off x="6888795" y="1338261"/>
            <a:ext cx="2573993" cy="4584461"/>
            <a:chOff x="6888795" y="1338261"/>
            <a:chExt cx="2573993" cy="4584461"/>
          </a:xfrm>
        </p:grpSpPr>
        <p:sp>
          <p:nvSpPr>
            <p:cNvPr id="9" name="TextBox 8">
              <a:extLst>
                <a:ext uri="{FF2B5EF4-FFF2-40B4-BE49-F238E27FC236}">
                  <a16:creationId xmlns:a16="http://schemas.microsoft.com/office/drawing/2014/main" id="{6BAC033B-D3F0-4BA6-9EFD-778A12AC0859}"/>
                </a:ext>
              </a:extLst>
            </p:cNvPr>
            <p:cNvSpPr txBox="1"/>
            <p:nvPr/>
          </p:nvSpPr>
          <p:spPr>
            <a:xfrm>
              <a:off x="6901342" y="1338261"/>
              <a:ext cx="256032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Enhance effectiveness of product recommendations</a:t>
              </a:r>
            </a:p>
          </p:txBody>
        </p:sp>
        <p:sp>
          <p:nvSpPr>
            <p:cNvPr id="19" name="TextBox 18">
              <a:extLst>
                <a:ext uri="{FF2B5EF4-FFF2-40B4-BE49-F238E27FC236}">
                  <a16:creationId xmlns:a16="http://schemas.microsoft.com/office/drawing/2014/main" id="{0A2B9BA8-579E-4626-A12E-3AC1D557B5C4}"/>
                </a:ext>
              </a:extLst>
            </p:cNvPr>
            <p:cNvSpPr txBox="1"/>
            <p:nvPr/>
          </p:nvSpPr>
          <p:spPr>
            <a:xfrm>
              <a:off x="6902468" y="1950494"/>
              <a:ext cx="256032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Cuisine type not known for 35% of client base affecting product recommendations</a:t>
              </a:r>
            </a:p>
          </p:txBody>
        </p:sp>
        <p:sp>
          <p:nvSpPr>
            <p:cNvPr id="27" name="Rectangle 26">
              <a:extLst>
                <a:ext uri="{FF2B5EF4-FFF2-40B4-BE49-F238E27FC236}">
                  <a16:creationId xmlns:a16="http://schemas.microsoft.com/office/drawing/2014/main" id="{6B7226F7-8327-414C-9C7B-5D55637F16C8}"/>
                </a:ext>
              </a:extLst>
            </p:cNvPr>
            <p:cNvSpPr/>
            <p:nvPr/>
          </p:nvSpPr>
          <p:spPr>
            <a:xfrm>
              <a:off x="6888795" y="2745607"/>
              <a:ext cx="256032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b="1" i="1" dirty="0">
                  <a:solidFill>
                    <a:schemeClr val="tx1"/>
                  </a:solidFill>
                  <a:latin typeface="Arial" panose="020B0604020202020204" pitchFamily="34" charset="0"/>
                  <a:cs typeface="Arial" panose="020B0604020202020204" pitchFamily="34" charset="0"/>
                </a:rPr>
                <a:t>Deep learning solution </a:t>
              </a:r>
              <a:r>
                <a:rPr lang="en-US" sz="1200" dirty="0">
                  <a:solidFill>
                    <a:schemeClr val="tx1"/>
                  </a:solidFill>
                  <a:latin typeface="Arial" panose="020B0604020202020204" pitchFamily="34" charset="0"/>
                  <a:cs typeface="Arial" panose="020B0604020202020204" pitchFamily="34" charset="0"/>
                </a:rPr>
                <a:t>to identify cuisine types from restaurant names. Prototyping done using </a:t>
              </a:r>
              <a:r>
                <a:rPr lang="en-US" sz="1200" b="1" dirty="0">
                  <a:solidFill>
                    <a:schemeClr val="tx1"/>
                  </a:solidFill>
                  <a:latin typeface="Arial" panose="020B0604020202020204" pitchFamily="34" charset="0"/>
                  <a:cs typeface="Arial" panose="020B0604020202020204" pitchFamily="34" charset="0"/>
                </a:rPr>
                <a:t>Experimentation Sandbox</a:t>
              </a:r>
              <a:r>
                <a:rPr lang="en-US" sz="1200" dirty="0">
                  <a:solidFill>
                    <a:schemeClr val="tx1"/>
                  </a:solidFill>
                  <a:latin typeface="Arial" panose="020B0604020202020204" pitchFamily="34" charset="0"/>
                  <a:cs typeface="Arial" panose="020B0604020202020204" pitchFamily="34" charset="0"/>
                </a:rPr>
                <a:t>, deployed in a </a:t>
              </a:r>
              <a:r>
                <a:rPr lang="en-US" sz="1200" b="1" dirty="0">
                  <a:solidFill>
                    <a:schemeClr val="tx1"/>
                  </a:solidFill>
                  <a:latin typeface="Arial" panose="020B0604020202020204" pitchFamily="34" charset="0"/>
                  <a:cs typeface="Arial" panose="020B0604020202020204" pitchFamily="34" charset="0"/>
                </a:rPr>
                <a:t>Container </a:t>
              </a:r>
              <a:r>
                <a:rPr lang="en-US" sz="1200" dirty="0">
                  <a:solidFill>
                    <a:schemeClr val="tx1"/>
                  </a:solidFill>
                  <a:latin typeface="Arial" panose="020B0604020202020204" pitchFamily="34" charset="0"/>
                  <a:cs typeface="Arial" panose="020B0604020202020204" pitchFamily="34" charset="0"/>
                </a:rPr>
                <a:t>and integrated with </a:t>
              </a:r>
              <a:r>
                <a:rPr lang="en-US" sz="1200" b="1" dirty="0">
                  <a:solidFill>
                    <a:schemeClr val="tx1"/>
                  </a:solidFill>
                  <a:latin typeface="Arial" panose="020B0604020202020204" pitchFamily="34" charset="0"/>
                  <a:cs typeface="Arial" panose="020B0604020202020204" pitchFamily="34" charset="0"/>
                </a:rPr>
                <a:t>Scalable ML </a:t>
              </a:r>
              <a:r>
                <a:rPr lang="en-US" sz="1200" dirty="0">
                  <a:solidFill>
                    <a:schemeClr val="tx1"/>
                  </a:solidFill>
                  <a:latin typeface="Arial" panose="020B0604020202020204" pitchFamily="34" charset="0"/>
                  <a:cs typeface="Arial" panose="020B0604020202020204" pitchFamily="34" charset="0"/>
                </a:rPr>
                <a:t>solution (Recommendation Engine)</a:t>
              </a:r>
            </a:p>
          </p:txBody>
        </p:sp>
        <p:sp>
          <p:nvSpPr>
            <p:cNvPr id="52" name="TextBox 51">
              <a:extLst>
                <a:ext uri="{FF2B5EF4-FFF2-40B4-BE49-F238E27FC236}">
                  <a16:creationId xmlns:a16="http://schemas.microsoft.com/office/drawing/2014/main" id="{928C3AA3-FFA8-4632-9A97-3A07531CBCCF}"/>
                </a:ext>
              </a:extLst>
            </p:cNvPr>
            <p:cNvSpPr txBox="1"/>
            <p:nvPr/>
          </p:nvSpPr>
          <p:spPr>
            <a:xfrm>
              <a:off x="7544729" y="4123404"/>
              <a:ext cx="1244244" cy="333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Container</a:t>
              </a:r>
            </a:p>
          </p:txBody>
        </p:sp>
        <p:sp>
          <p:nvSpPr>
            <p:cNvPr id="63" name="Rectangle 62">
              <a:extLst>
                <a:ext uri="{FF2B5EF4-FFF2-40B4-BE49-F238E27FC236}">
                  <a16:creationId xmlns:a16="http://schemas.microsoft.com/office/drawing/2014/main" id="{E668D9E3-4869-4CAC-9A86-4430D2E1955F}"/>
                </a:ext>
              </a:extLst>
            </p:cNvPr>
            <p:cNvSpPr/>
            <p:nvPr/>
          </p:nvSpPr>
          <p:spPr>
            <a:xfrm>
              <a:off x="6888795" y="4916882"/>
              <a:ext cx="256032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83% accuracy in cuisine classification</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Nearly 100% coverage of customers for product recommendation</a:t>
              </a:r>
            </a:p>
          </p:txBody>
        </p:sp>
        <p:grpSp>
          <p:nvGrpSpPr>
            <p:cNvPr id="74" name="Group 73">
              <a:extLst>
                <a:ext uri="{FF2B5EF4-FFF2-40B4-BE49-F238E27FC236}">
                  <a16:creationId xmlns:a16="http://schemas.microsoft.com/office/drawing/2014/main" id="{806FA7A0-578E-4E2F-A79C-DC2113051CE7}"/>
                </a:ext>
              </a:extLst>
            </p:cNvPr>
            <p:cNvGrpSpPr/>
            <p:nvPr/>
          </p:nvGrpSpPr>
          <p:grpSpPr>
            <a:xfrm>
              <a:off x="8031795" y="4518693"/>
              <a:ext cx="274320" cy="274320"/>
              <a:chOff x="2044158" y="5369104"/>
              <a:chExt cx="274320" cy="274320"/>
            </a:xfrm>
          </p:grpSpPr>
          <p:sp>
            <p:nvSpPr>
              <p:cNvPr id="76" name="Oval 75">
                <a:extLst>
                  <a:ext uri="{FF2B5EF4-FFF2-40B4-BE49-F238E27FC236}">
                    <a16:creationId xmlns:a16="http://schemas.microsoft.com/office/drawing/2014/main" id="{98B849AB-5C84-418C-8E1F-FE628FF773E5}"/>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a:hlinkClick r:id="" action="ppaction://noaction"/>
                <a:extLst>
                  <a:ext uri="{FF2B5EF4-FFF2-40B4-BE49-F238E27FC236}">
                    <a16:creationId xmlns:a16="http://schemas.microsoft.com/office/drawing/2014/main" id="{58E4EF3B-651E-4B1B-8965-2723FC0808BF}"/>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25">
            <a:extLst>
              <a:ext uri="{FF2B5EF4-FFF2-40B4-BE49-F238E27FC236}">
                <a16:creationId xmlns:a16="http://schemas.microsoft.com/office/drawing/2014/main" id="{E0FB9888-9760-4A96-9E22-48F69955F83D}"/>
              </a:ext>
            </a:extLst>
          </p:cNvPr>
          <p:cNvGrpSpPr/>
          <p:nvPr/>
        </p:nvGrpSpPr>
        <p:grpSpPr>
          <a:xfrm>
            <a:off x="9664418" y="1338261"/>
            <a:ext cx="1923290" cy="4579900"/>
            <a:chOff x="9664418" y="1338261"/>
            <a:chExt cx="1923290" cy="4579900"/>
          </a:xfrm>
        </p:grpSpPr>
        <p:sp>
          <p:nvSpPr>
            <p:cNvPr id="35" name="Rectangle 34">
              <a:extLst>
                <a:ext uri="{FF2B5EF4-FFF2-40B4-BE49-F238E27FC236}">
                  <a16:creationId xmlns:a16="http://schemas.microsoft.com/office/drawing/2014/main" id="{BE1AB58D-255E-4FD5-ABF2-7469C72369C1}"/>
                </a:ext>
              </a:extLst>
            </p:cNvPr>
            <p:cNvSpPr/>
            <p:nvPr/>
          </p:nvSpPr>
          <p:spPr>
            <a:xfrm>
              <a:off x="9664418" y="2745607"/>
              <a:ext cx="1920240" cy="2103120"/>
            </a:xfrm>
            <a:prstGeom prst="rect">
              <a:avLst/>
            </a:prstGeom>
            <a:solidFill>
              <a:schemeClr val="bg2">
                <a:lumMod val="90000"/>
                <a:alpha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200" dirty="0">
                  <a:solidFill>
                    <a:schemeClr val="tx1"/>
                  </a:solidFill>
                  <a:latin typeface="Arial" panose="020B0604020202020204" pitchFamily="34" charset="0"/>
                  <a:cs typeface="Arial" panose="020B0604020202020204" pitchFamily="34" charset="0"/>
                </a:rPr>
                <a:t>Metrics engine as single source of truth for finance &amp; sales metrics</a:t>
              </a:r>
            </a:p>
          </p:txBody>
        </p:sp>
        <p:sp>
          <p:nvSpPr>
            <p:cNvPr id="10" name="TextBox 9">
              <a:extLst>
                <a:ext uri="{FF2B5EF4-FFF2-40B4-BE49-F238E27FC236}">
                  <a16:creationId xmlns:a16="http://schemas.microsoft.com/office/drawing/2014/main" id="{9BF5580A-4887-4058-B69A-90D237525208}"/>
                </a:ext>
              </a:extLst>
            </p:cNvPr>
            <p:cNvSpPr txBox="1"/>
            <p:nvPr/>
          </p:nvSpPr>
          <p:spPr>
            <a:xfrm>
              <a:off x="9667468" y="1338261"/>
              <a:ext cx="1920240" cy="548640"/>
            </a:xfrm>
            <a:prstGeom prst="rect">
              <a:avLst/>
            </a:prstGeom>
            <a:solidFill>
              <a:schemeClr val="accent6">
                <a:lumMod val="75000"/>
                <a:lumOff val="25000"/>
                <a:alpha val="8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algn="ctr">
                <a:defRPr sz="1200">
                  <a:solidFill>
                    <a:schemeClr val="bg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Improve ad-hoc query experience for users</a:t>
              </a:r>
            </a:p>
          </p:txBody>
        </p:sp>
        <p:sp>
          <p:nvSpPr>
            <p:cNvPr id="20" name="TextBox 19">
              <a:extLst>
                <a:ext uri="{FF2B5EF4-FFF2-40B4-BE49-F238E27FC236}">
                  <a16:creationId xmlns:a16="http://schemas.microsoft.com/office/drawing/2014/main" id="{69C5C0C8-ED59-4CA3-91C3-FBAA33109353}"/>
                </a:ext>
              </a:extLst>
            </p:cNvPr>
            <p:cNvSpPr txBox="1"/>
            <p:nvPr/>
          </p:nvSpPr>
          <p:spPr>
            <a:xfrm>
              <a:off x="9667468" y="1950494"/>
              <a:ext cx="1920240" cy="731520"/>
            </a:xfrm>
            <a:prstGeom prst="rect">
              <a:avLst/>
            </a:prstGeom>
            <a:solidFill>
              <a:schemeClr val="accent3">
                <a:lumMod val="20000"/>
                <a:lumOff val="80000"/>
                <a:alpha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accent6"/>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Limited concurrency (50), slow performance and limited storage</a:t>
              </a:r>
            </a:p>
          </p:txBody>
        </p:sp>
        <p:sp>
          <p:nvSpPr>
            <p:cNvPr id="29" name="TextBox 28">
              <a:extLst>
                <a:ext uri="{FF2B5EF4-FFF2-40B4-BE49-F238E27FC236}">
                  <a16:creationId xmlns:a16="http://schemas.microsoft.com/office/drawing/2014/main" id="{3C3B407A-7690-4E3C-97D1-16CEDA5D9B1B}"/>
                </a:ext>
              </a:extLst>
            </p:cNvPr>
            <p:cNvSpPr txBox="1"/>
            <p:nvPr/>
          </p:nvSpPr>
          <p:spPr>
            <a:xfrm>
              <a:off x="9710138" y="3375540"/>
              <a:ext cx="1828800" cy="2743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Metrics Engine</a:t>
              </a:r>
            </a:p>
          </p:txBody>
        </p:sp>
        <p:sp>
          <p:nvSpPr>
            <p:cNvPr id="67" name="Rectangle 66">
              <a:extLst>
                <a:ext uri="{FF2B5EF4-FFF2-40B4-BE49-F238E27FC236}">
                  <a16:creationId xmlns:a16="http://schemas.microsoft.com/office/drawing/2014/main" id="{5ED3ED73-C291-4864-BE0C-87322F4A8891}"/>
                </a:ext>
              </a:extLst>
            </p:cNvPr>
            <p:cNvSpPr/>
            <p:nvPr/>
          </p:nvSpPr>
          <p:spPr>
            <a:xfrm>
              <a:off x="9667468" y="4912321"/>
              <a:ext cx="1920240" cy="1005840"/>
            </a:xfrm>
            <a:prstGeom prst="rect">
              <a:avLst/>
            </a:prstGeom>
            <a:solidFill>
              <a:schemeClr val="tx2">
                <a:lumMod val="20000"/>
                <a:lumOff val="80000"/>
                <a:alpha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7 sec query response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250 concurrent users per minute</a:t>
              </a:r>
            </a:p>
            <a:p>
              <a:pPr marL="171450" lvl="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$125K savings per year in licensing cost</a:t>
              </a:r>
            </a:p>
          </p:txBody>
        </p:sp>
        <p:grpSp>
          <p:nvGrpSpPr>
            <p:cNvPr id="78" name="Group 77">
              <a:extLst>
                <a:ext uri="{FF2B5EF4-FFF2-40B4-BE49-F238E27FC236}">
                  <a16:creationId xmlns:a16="http://schemas.microsoft.com/office/drawing/2014/main" id="{E2402341-7EA7-4CAA-A7C3-B802B9563E5F}"/>
                </a:ext>
              </a:extLst>
            </p:cNvPr>
            <p:cNvGrpSpPr/>
            <p:nvPr/>
          </p:nvGrpSpPr>
          <p:grpSpPr>
            <a:xfrm>
              <a:off x="10487378" y="4498278"/>
              <a:ext cx="274320" cy="274320"/>
              <a:chOff x="2044158" y="5369104"/>
              <a:chExt cx="274320" cy="274320"/>
            </a:xfrm>
          </p:grpSpPr>
          <p:sp>
            <p:nvSpPr>
              <p:cNvPr id="79" name="Oval 78">
                <a:extLst>
                  <a:ext uri="{FF2B5EF4-FFF2-40B4-BE49-F238E27FC236}">
                    <a16:creationId xmlns:a16="http://schemas.microsoft.com/office/drawing/2014/main" id="{67775609-CA56-4191-8423-F2EC244639D3}"/>
                  </a:ext>
                </a:extLst>
              </p:cNvPr>
              <p:cNvSpPr/>
              <p:nvPr/>
            </p:nvSpPr>
            <p:spPr>
              <a:xfrm>
                <a:off x="2044158" y="5369104"/>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ross 79">
                <a:hlinkClick r:id="" action="ppaction://noaction"/>
                <a:extLst>
                  <a:ext uri="{FF2B5EF4-FFF2-40B4-BE49-F238E27FC236}">
                    <a16:creationId xmlns:a16="http://schemas.microsoft.com/office/drawing/2014/main" id="{4ECA09E3-9A20-42BD-A0CA-F0A9137867A5}"/>
                  </a:ext>
                </a:extLst>
              </p:cNvPr>
              <p:cNvSpPr/>
              <p:nvPr/>
            </p:nvSpPr>
            <p:spPr>
              <a:xfrm>
                <a:off x="2103594" y="5428540"/>
                <a:ext cx="155448" cy="155448"/>
              </a:xfrm>
              <a:prstGeom prst="plus">
                <a:avLst>
                  <a:gd name="adj" fmla="val 4574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65D4E7F4-A949-406D-AE58-AF9E9A677B04}"/>
                </a:ext>
              </a:extLst>
            </p:cNvPr>
            <p:cNvSpPr txBox="1"/>
            <p:nvPr/>
          </p:nvSpPr>
          <p:spPr>
            <a:xfrm>
              <a:off x="9710138" y="3679420"/>
              <a:ext cx="182880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Optimized Workloads</a:t>
              </a:r>
            </a:p>
          </p:txBody>
        </p:sp>
        <p:sp>
          <p:nvSpPr>
            <p:cNvPr id="69" name="TextBox 68">
              <a:extLst>
                <a:ext uri="{FF2B5EF4-FFF2-40B4-BE49-F238E27FC236}">
                  <a16:creationId xmlns:a16="http://schemas.microsoft.com/office/drawing/2014/main" id="{5330FA07-3931-4BBB-B4CC-BB779BC618F7}"/>
                </a:ext>
              </a:extLst>
            </p:cNvPr>
            <p:cNvSpPr txBox="1"/>
            <p:nvPr/>
          </p:nvSpPr>
          <p:spPr>
            <a:xfrm>
              <a:off x="9710138" y="3983300"/>
              <a:ext cx="18288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lvl="0">
                <a:defRPr sz="1400">
                  <a:solidFill>
                    <a:prstClr val="black"/>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200" b="1" dirty="0">
                  <a:solidFill>
                    <a:schemeClr val="bg1"/>
                  </a:solidFill>
                </a:rPr>
                <a:t>Workload aware Architecture</a:t>
              </a:r>
            </a:p>
          </p:txBody>
        </p:sp>
      </p:grpSp>
    </p:spTree>
    <p:extLst>
      <p:ext uri="{BB962C8B-B14F-4D97-AF65-F5344CB8AC3E}">
        <p14:creationId xmlns:p14="http://schemas.microsoft.com/office/powerpoint/2010/main" val="11199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53" grpId="0" animBg="1"/>
      <p:bldP spid="53" grpId="1" animBg="1"/>
      <p:bldP spid="54" grpId="0" animBg="1"/>
      <p:bldP spid="54" grpId="1" animBg="1"/>
      <p:bldP spid="55" grpId="0" animBg="1"/>
      <p:bldP spid="56" grpId="0"/>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71A-EC4B-41CE-AB68-006AE615985E}"/>
              </a:ext>
            </a:extLst>
          </p:cNvPr>
          <p:cNvSpPr>
            <a:spLocks noGrp="1"/>
          </p:cNvSpPr>
          <p:nvPr>
            <p:ph type="ctrTitle"/>
          </p:nvPr>
        </p:nvSpPr>
        <p:spPr/>
        <p:txBody>
          <a:bodyPr/>
          <a:lstStyle/>
          <a:p>
            <a:r>
              <a:rPr lang="en-US" dirty="0"/>
              <a:t>Thank You</a:t>
            </a:r>
          </a:p>
        </p:txBody>
      </p:sp>
      <p:sp>
        <p:nvSpPr>
          <p:cNvPr id="4" name="Content Placeholder 3">
            <a:extLst>
              <a:ext uri="{FF2B5EF4-FFF2-40B4-BE49-F238E27FC236}">
                <a16:creationId xmlns:a16="http://schemas.microsoft.com/office/drawing/2014/main" id="{0A8EE6E6-9E29-4569-A09E-27532EBC2A39}"/>
              </a:ext>
            </a:extLst>
          </p:cNvPr>
          <p:cNvSpPr>
            <a:spLocks noGrp="1"/>
          </p:cNvSpPr>
          <p:nvPr>
            <p:ph sz="quarter" idx="10"/>
          </p:nvPr>
        </p:nvSpPr>
        <p:spPr>
          <a:xfrm>
            <a:off x="112931" y="5643313"/>
            <a:ext cx="3496542" cy="292266"/>
          </a:xfrm>
        </p:spPr>
        <p:txBody>
          <a:bodyPr/>
          <a:lstStyle/>
          <a:p>
            <a:r>
              <a:rPr lang="en-US" dirty="0"/>
              <a:t>ganesh.sankaran@latentview.com</a:t>
            </a:r>
          </a:p>
        </p:txBody>
      </p:sp>
    </p:spTree>
    <p:extLst>
      <p:ext uri="{BB962C8B-B14F-4D97-AF65-F5344CB8AC3E}">
        <p14:creationId xmlns:p14="http://schemas.microsoft.com/office/powerpoint/2010/main" val="13150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2E94A9-8629-4168-AD4E-F99BAED9A7EA}"/>
              </a:ext>
            </a:extLst>
          </p:cNvPr>
          <p:cNvSpPr>
            <a:spLocks noGrp="1"/>
          </p:cNvSpPr>
          <p:nvPr>
            <p:ph type="title"/>
          </p:nvPr>
        </p:nvSpPr>
        <p:spPr/>
        <p:txBody>
          <a:bodyPr/>
          <a:lstStyle/>
          <a:p>
            <a:r>
              <a:rPr lang="en-US" dirty="0"/>
              <a:t>LatentView – A World Class Analytics Company</a:t>
            </a:r>
          </a:p>
        </p:txBody>
      </p:sp>
      <p:sp>
        <p:nvSpPr>
          <p:cNvPr id="5" name="Shape 175">
            <a:extLst>
              <a:ext uri="{FF2B5EF4-FFF2-40B4-BE49-F238E27FC236}">
                <a16:creationId xmlns:a16="http://schemas.microsoft.com/office/drawing/2014/main" id="{73B1812C-AB45-42B6-B636-7B16C835A9A6}"/>
              </a:ext>
            </a:extLst>
          </p:cNvPr>
          <p:cNvSpPr/>
          <p:nvPr/>
        </p:nvSpPr>
        <p:spPr>
          <a:xfrm>
            <a:off x="546136"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6" name="Shape 176">
            <a:extLst>
              <a:ext uri="{FF2B5EF4-FFF2-40B4-BE49-F238E27FC236}">
                <a16:creationId xmlns:a16="http://schemas.microsoft.com/office/drawing/2014/main" id="{8F21897C-9C14-46AC-86A8-6EA21A6FFEF4}"/>
              </a:ext>
            </a:extLst>
          </p:cNvPr>
          <p:cNvSpPr/>
          <p:nvPr/>
        </p:nvSpPr>
        <p:spPr>
          <a:xfrm>
            <a:off x="2079324" y="1527863"/>
            <a:ext cx="1827592" cy="1827591"/>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7" name="Shape 177">
            <a:extLst>
              <a:ext uri="{FF2B5EF4-FFF2-40B4-BE49-F238E27FC236}">
                <a16:creationId xmlns:a16="http://schemas.microsoft.com/office/drawing/2014/main" id="{0B662397-D5C0-4831-B81A-785573678C6D}"/>
              </a:ext>
            </a:extLst>
          </p:cNvPr>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2006</a:t>
            </a:r>
          </a:p>
        </p:txBody>
      </p:sp>
      <p:sp>
        <p:nvSpPr>
          <p:cNvPr id="8" name="Shape 178">
            <a:extLst>
              <a:ext uri="{FF2B5EF4-FFF2-40B4-BE49-F238E27FC236}">
                <a16:creationId xmlns:a16="http://schemas.microsoft.com/office/drawing/2014/main" id="{467098A4-FA79-4150-B664-DAF514AF7D18}"/>
              </a:ext>
            </a:extLst>
          </p:cNvPr>
          <p:cNvSpPr/>
          <p:nvPr/>
        </p:nvSpPr>
        <p:spPr>
          <a:xfrm>
            <a:off x="3687583" y="1556413"/>
            <a:ext cx="1758953" cy="1758952"/>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9" name="Shape 179">
            <a:extLst>
              <a:ext uri="{FF2B5EF4-FFF2-40B4-BE49-F238E27FC236}">
                <a16:creationId xmlns:a16="http://schemas.microsoft.com/office/drawing/2014/main" id="{B8EA0044-2332-439A-BCEF-BF002C3980B6}"/>
              </a:ext>
            </a:extLst>
          </p:cNvPr>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dirty="0">
                <a:solidFill>
                  <a:schemeClr val="lt1"/>
                </a:solidFill>
                <a:latin typeface="Arial" panose="020B0604020202020204" pitchFamily="34" charset="0"/>
                <a:cs typeface="Arial" panose="020B0604020202020204" pitchFamily="34" charset="0"/>
              </a:rPr>
              <a:t>11</a:t>
            </a:r>
          </a:p>
        </p:txBody>
      </p:sp>
      <p:sp>
        <p:nvSpPr>
          <p:cNvPr id="10" name="Shape 180">
            <a:extLst>
              <a:ext uri="{FF2B5EF4-FFF2-40B4-BE49-F238E27FC236}">
                <a16:creationId xmlns:a16="http://schemas.microsoft.com/office/drawing/2014/main" id="{17219A2A-D926-493A-BF92-1A05B344576F}"/>
              </a:ext>
            </a:extLst>
          </p:cNvPr>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600</a:t>
            </a:r>
          </a:p>
        </p:txBody>
      </p:sp>
      <p:sp>
        <p:nvSpPr>
          <p:cNvPr id="11" name="Shape 181">
            <a:extLst>
              <a:ext uri="{FF2B5EF4-FFF2-40B4-BE49-F238E27FC236}">
                <a16:creationId xmlns:a16="http://schemas.microsoft.com/office/drawing/2014/main" id="{50964EED-6FFA-45D7-8241-55C5626FE81E}"/>
              </a:ext>
            </a:extLst>
          </p:cNvPr>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Founded in</a:t>
            </a:r>
          </a:p>
        </p:txBody>
      </p:sp>
      <p:sp>
        <p:nvSpPr>
          <p:cNvPr id="12" name="Shape 182">
            <a:extLst>
              <a:ext uri="{FF2B5EF4-FFF2-40B4-BE49-F238E27FC236}">
                <a16:creationId xmlns:a16="http://schemas.microsoft.com/office/drawing/2014/main" id="{EDD1F828-DDFC-4A02-BFE3-EDC8A4581752}"/>
              </a:ext>
            </a:extLst>
          </p:cNvPr>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dirty="0">
              <a:solidFill>
                <a:schemeClr val="lt1"/>
              </a:solidFill>
              <a:latin typeface="Arial" panose="020B0604020202020204" pitchFamily="34" charset="0"/>
              <a:cs typeface="Arial" panose="020B0604020202020204" pitchFamily="34" charset="0"/>
            </a:endParaRPr>
          </a:p>
        </p:txBody>
      </p:sp>
      <p:sp>
        <p:nvSpPr>
          <p:cNvPr id="13" name="Shape 183">
            <a:extLst>
              <a:ext uri="{FF2B5EF4-FFF2-40B4-BE49-F238E27FC236}">
                <a16:creationId xmlns:a16="http://schemas.microsoft.com/office/drawing/2014/main" id="{444AB119-B212-4E6A-B340-EE9B2B4440B9}"/>
              </a:ext>
            </a:extLst>
          </p:cNvPr>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Over</a:t>
            </a:r>
          </a:p>
        </p:txBody>
      </p:sp>
      <p:sp>
        <p:nvSpPr>
          <p:cNvPr id="14" name="Shape 184">
            <a:extLst>
              <a:ext uri="{FF2B5EF4-FFF2-40B4-BE49-F238E27FC236}">
                <a16:creationId xmlns:a16="http://schemas.microsoft.com/office/drawing/2014/main" id="{98AC16C4-11A8-4182-B68C-C1E801A6B5D8}"/>
              </a:ext>
            </a:extLst>
          </p:cNvPr>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Grown</a:t>
            </a:r>
          </a:p>
        </p:txBody>
      </p:sp>
      <p:sp>
        <p:nvSpPr>
          <p:cNvPr id="15" name="Shape 185">
            <a:extLst>
              <a:ext uri="{FF2B5EF4-FFF2-40B4-BE49-F238E27FC236}">
                <a16:creationId xmlns:a16="http://schemas.microsoft.com/office/drawing/2014/main" id="{95F4F28C-A982-455F-9AC8-049CEAF7898B}"/>
              </a:ext>
            </a:extLst>
          </p:cNvPr>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times in last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six years</a:t>
            </a:r>
          </a:p>
        </p:txBody>
      </p:sp>
      <p:sp>
        <p:nvSpPr>
          <p:cNvPr id="16" name="Shape 186">
            <a:extLst>
              <a:ext uri="{FF2B5EF4-FFF2-40B4-BE49-F238E27FC236}">
                <a16:creationId xmlns:a16="http://schemas.microsoft.com/office/drawing/2014/main" id="{C140F024-D124-42C6-A878-691712C1C43F}"/>
              </a:ext>
            </a:extLst>
          </p:cNvPr>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bg1"/>
                </a:solidFill>
                <a:latin typeface="Arial" panose="020B0604020202020204" pitchFamily="34" charset="0"/>
                <a:cs typeface="Arial" panose="020B0604020202020204" pitchFamily="34" charset="0"/>
              </a:rPr>
              <a:t>People strong</a:t>
            </a:r>
          </a:p>
        </p:txBody>
      </p:sp>
      <p:sp>
        <p:nvSpPr>
          <p:cNvPr id="17" name="Shape 187">
            <a:extLst>
              <a:ext uri="{FF2B5EF4-FFF2-40B4-BE49-F238E27FC236}">
                <a16:creationId xmlns:a16="http://schemas.microsoft.com/office/drawing/2014/main" id="{4974B746-8875-4DE9-A300-E2F5D253FAD8}"/>
              </a:ext>
            </a:extLst>
          </p:cNvPr>
          <p:cNvSpPr/>
          <p:nvPr/>
        </p:nvSpPr>
        <p:spPr>
          <a:xfrm>
            <a:off x="5230127" y="1546717"/>
            <a:ext cx="1764000" cy="1763999"/>
          </a:xfrm>
          <a:prstGeom prst="ellipse">
            <a:avLst/>
          </a:prstGeom>
          <a:gradFill>
            <a:gsLst>
              <a:gs pos="0">
                <a:srgbClr val="073164"/>
              </a:gs>
              <a:gs pos="50000">
                <a:srgbClr val="0B4790"/>
              </a:gs>
              <a:gs pos="100000">
                <a:srgbClr val="0E55AD"/>
              </a:gs>
            </a:gsLst>
            <a:path path="circle">
              <a:fillToRect l="100000" t="100000"/>
            </a:path>
            <a:tileRect r="-100000" b="-100000"/>
          </a:gradFill>
          <a:ln>
            <a:no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dirty="0">
              <a:solidFill>
                <a:schemeClr val="lt1"/>
              </a:solidFill>
              <a:latin typeface="Arial" panose="020B0604020202020204" pitchFamily="34" charset="0"/>
              <a:cs typeface="Arial" panose="020B0604020202020204" pitchFamily="34" charset="0"/>
            </a:endParaRPr>
          </a:p>
        </p:txBody>
      </p:sp>
      <p:sp>
        <p:nvSpPr>
          <p:cNvPr id="18" name="Shape 188">
            <a:extLst>
              <a:ext uri="{FF2B5EF4-FFF2-40B4-BE49-F238E27FC236}">
                <a16:creationId xmlns:a16="http://schemas.microsoft.com/office/drawing/2014/main" id="{7DBE7979-7F3F-4BCD-92E4-CAC989CF4162}"/>
              </a:ext>
            </a:extLst>
          </p:cNvPr>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dirty="0">
                <a:solidFill>
                  <a:schemeClr val="lt1"/>
                </a:solidFill>
                <a:latin typeface="Arial" panose="020B0604020202020204" pitchFamily="34" charset="0"/>
                <a:cs typeface="Arial" panose="020B0604020202020204" pitchFamily="34" charset="0"/>
              </a:rPr>
              <a:t>30</a:t>
            </a:r>
            <a:r>
              <a:rPr lang="en-US" sz="2600" b="1" i="1" u="none" strike="noStrike" cap="none" dirty="0">
                <a:solidFill>
                  <a:schemeClr val="lt1"/>
                </a:solidFill>
                <a:latin typeface="Arial" panose="020B0604020202020204" pitchFamily="34" charset="0"/>
                <a:cs typeface="Arial" panose="020B0604020202020204" pitchFamily="34" charset="0"/>
              </a:rPr>
              <a:t>+</a:t>
            </a:r>
          </a:p>
        </p:txBody>
      </p:sp>
      <p:sp>
        <p:nvSpPr>
          <p:cNvPr id="19" name="Shape 189">
            <a:extLst>
              <a:ext uri="{FF2B5EF4-FFF2-40B4-BE49-F238E27FC236}">
                <a16:creationId xmlns:a16="http://schemas.microsoft.com/office/drawing/2014/main" id="{3382EB49-5D6F-4248-BEC4-377438FC31E4}"/>
              </a:ext>
            </a:extLst>
          </p:cNvPr>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Work with</a:t>
            </a:r>
          </a:p>
        </p:txBody>
      </p:sp>
      <p:sp>
        <p:nvSpPr>
          <p:cNvPr id="20" name="Shape 190">
            <a:extLst>
              <a:ext uri="{FF2B5EF4-FFF2-40B4-BE49-F238E27FC236}">
                <a16:creationId xmlns:a16="http://schemas.microsoft.com/office/drawing/2014/main" id="{65A4A165-71A0-4135-9808-AC478F471DD3}"/>
              </a:ext>
            </a:extLst>
          </p:cNvPr>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Fortune 500 </a:t>
            </a:r>
          </a:p>
          <a:p>
            <a:pPr marL="0" marR="0" lvl="0" indent="0" algn="ctr" rtl="0">
              <a:spcBef>
                <a:spcPts val="0"/>
              </a:spcBef>
              <a:buSzPct val="25000"/>
              <a:buNone/>
            </a:pPr>
            <a:r>
              <a:rPr lang="en-US" sz="1400" i="0" u="none" strike="noStrike" cap="none" dirty="0">
                <a:solidFill>
                  <a:schemeClr val="lt1"/>
                </a:solidFill>
                <a:latin typeface="Arial" panose="020B0604020202020204" pitchFamily="34" charset="0"/>
                <a:cs typeface="Arial" panose="020B0604020202020204" pitchFamily="34" charset="0"/>
              </a:rPr>
              <a:t>firms</a:t>
            </a:r>
          </a:p>
        </p:txBody>
      </p:sp>
      <p:sp>
        <p:nvSpPr>
          <p:cNvPr id="21" name="Shape 195">
            <a:extLst>
              <a:ext uri="{FF2B5EF4-FFF2-40B4-BE49-F238E27FC236}">
                <a16:creationId xmlns:a16="http://schemas.microsoft.com/office/drawing/2014/main" id="{97D73CA2-D10B-4609-8B06-E8ED89EAD7AC}"/>
              </a:ext>
            </a:extLst>
          </p:cNvPr>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latin typeface="Arial" panose="020B0604020202020204" pitchFamily="34" charset="0"/>
                <a:cs typeface="Arial" panose="020B0604020202020204" pitchFamily="34" charset="0"/>
              </a:rPr>
              <a:t>Awards &amp; Recognition</a:t>
            </a:r>
          </a:p>
        </p:txBody>
      </p:sp>
      <p:pic>
        <p:nvPicPr>
          <p:cNvPr id="22" name="Shape 196">
            <a:extLst>
              <a:ext uri="{FF2B5EF4-FFF2-40B4-BE49-F238E27FC236}">
                <a16:creationId xmlns:a16="http://schemas.microsoft.com/office/drawing/2014/main" id="{AE1D4614-2CDB-43AF-B40F-ACAB5114689B}"/>
              </a:ext>
            </a:extLst>
          </p:cNvPr>
          <p:cNvPicPr preferRelativeResize="0"/>
          <p:nvPr/>
        </p:nvPicPr>
        <p:blipFill rotWithShape="1">
          <a:blip r:embed="rId2">
            <a:alphaModFix/>
          </a:blip>
          <a:srcRect/>
          <a:stretch/>
        </p:blipFill>
        <p:spPr>
          <a:xfrm>
            <a:off x="7570508" y="1675804"/>
            <a:ext cx="947865" cy="937455"/>
          </a:xfrm>
          <a:prstGeom prst="rect">
            <a:avLst/>
          </a:prstGeom>
          <a:noFill/>
          <a:ln>
            <a:noFill/>
          </a:ln>
        </p:spPr>
      </p:pic>
      <p:grpSp>
        <p:nvGrpSpPr>
          <p:cNvPr id="23" name="Shape 197">
            <a:extLst>
              <a:ext uri="{FF2B5EF4-FFF2-40B4-BE49-F238E27FC236}">
                <a16:creationId xmlns:a16="http://schemas.microsoft.com/office/drawing/2014/main" id="{FC67D81D-0D7D-42B0-A8D7-5676275424B9}"/>
              </a:ext>
            </a:extLst>
          </p:cNvPr>
          <p:cNvGrpSpPr/>
          <p:nvPr/>
        </p:nvGrpSpPr>
        <p:grpSpPr>
          <a:xfrm>
            <a:off x="7391951" y="3333883"/>
            <a:ext cx="1189386" cy="579092"/>
            <a:chOff x="-3076053" y="5068112"/>
            <a:chExt cx="1413330" cy="688126"/>
          </a:xfrm>
        </p:grpSpPr>
        <p:sp>
          <p:nvSpPr>
            <p:cNvPr id="24" name="Shape 198">
              <a:extLst>
                <a:ext uri="{FF2B5EF4-FFF2-40B4-BE49-F238E27FC236}">
                  <a16:creationId xmlns:a16="http://schemas.microsoft.com/office/drawing/2014/main" id="{3148B1C2-1F1B-49A4-BDED-A2C565A46F54}"/>
                </a:ext>
              </a:extLst>
            </p:cNvPr>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dirty="0">
                  <a:solidFill>
                    <a:srgbClr val="17436A"/>
                  </a:solidFill>
                  <a:latin typeface="Arial" panose="020B0604020202020204" pitchFamily="34" charset="0"/>
                  <a:cs typeface="Arial" panose="020B0604020202020204" pitchFamily="34" charset="0"/>
                </a:rPr>
                <a:t>2009-2017</a:t>
              </a:r>
            </a:p>
          </p:txBody>
        </p:sp>
        <p:pic>
          <p:nvPicPr>
            <p:cNvPr id="25" name="Shape 199">
              <a:extLst>
                <a:ext uri="{FF2B5EF4-FFF2-40B4-BE49-F238E27FC236}">
                  <a16:creationId xmlns:a16="http://schemas.microsoft.com/office/drawing/2014/main" id="{D5A7DAA9-54EF-446B-A9BE-1336C558FC93}"/>
                </a:ext>
              </a:extLst>
            </p:cNvPr>
            <p:cNvPicPr preferRelativeResize="0"/>
            <p:nvPr/>
          </p:nvPicPr>
          <p:blipFill rotWithShape="1">
            <a:blip r:embed="rId3">
              <a:alphaModFix/>
            </a:blip>
            <a:srcRect/>
            <a:stretch/>
          </p:blipFill>
          <p:spPr>
            <a:xfrm>
              <a:off x="-3076053" y="5068112"/>
              <a:ext cx="1413330" cy="390245"/>
            </a:xfrm>
            <a:prstGeom prst="rect">
              <a:avLst/>
            </a:prstGeom>
            <a:noFill/>
            <a:ln>
              <a:noFill/>
            </a:ln>
          </p:spPr>
        </p:pic>
      </p:grpSp>
      <p:pic>
        <p:nvPicPr>
          <p:cNvPr id="26" name="Shape 200" descr="Image result for microsoft gold partner">
            <a:extLst>
              <a:ext uri="{FF2B5EF4-FFF2-40B4-BE49-F238E27FC236}">
                <a16:creationId xmlns:a16="http://schemas.microsoft.com/office/drawing/2014/main" id="{7912F2E1-E0A3-49CF-B7CC-A0EB376E09ED}"/>
              </a:ext>
            </a:extLst>
          </p:cNvPr>
          <p:cNvPicPr preferRelativeResize="0"/>
          <p:nvPr/>
        </p:nvPicPr>
        <p:blipFill rotWithShape="1">
          <a:blip r:embed="rId4">
            <a:alphaModFix/>
          </a:blip>
          <a:srcRect/>
          <a:stretch/>
        </p:blipFill>
        <p:spPr>
          <a:xfrm>
            <a:off x="7451449" y="4815835"/>
            <a:ext cx="1202201" cy="343161"/>
          </a:xfrm>
          <a:prstGeom prst="rect">
            <a:avLst/>
          </a:prstGeom>
          <a:noFill/>
          <a:ln>
            <a:noFill/>
          </a:ln>
        </p:spPr>
      </p:pic>
      <p:pic>
        <p:nvPicPr>
          <p:cNvPr id="27" name="Shape 201">
            <a:extLst>
              <a:ext uri="{FF2B5EF4-FFF2-40B4-BE49-F238E27FC236}">
                <a16:creationId xmlns:a16="http://schemas.microsoft.com/office/drawing/2014/main" id="{7CD23840-7AC7-44F4-B46C-B279656DBE8B}"/>
              </a:ext>
            </a:extLst>
          </p:cNvPr>
          <p:cNvPicPr preferRelativeResize="0"/>
          <p:nvPr/>
        </p:nvPicPr>
        <p:blipFill rotWithShape="1">
          <a:blip r:embed="rId5">
            <a:alphaModFix/>
          </a:blip>
          <a:srcRect/>
          <a:stretch/>
        </p:blipFill>
        <p:spPr>
          <a:xfrm>
            <a:off x="10051124" y="4592560"/>
            <a:ext cx="1603394" cy="781277"/>
          </a:xfrm>
          <a:prstGeom prst="rect">
            <a:avLst/>
          </a:prstGeom>
          <a:noFill/>
          <a:ln>
            <a:noFill/>
          </a:ln>
        </p:spPr>
      </p:pic>
      <p:grpSp>
        <p:nvGrpSpPr>
          <p:cNvPr id="28" name="Shape 202">
            <a:extLst>
              <a:ext uri="{FF2B5EF4-FFF2-40B4-BE49-F238E27FC236}">
                <a16:creationId xmlns:a16="http://schemas.microsoft.com/office/drawing/2014/main" id="{32DC3E00-0EAB-4BC1-92E8-7E308F5F02FF}"/>
              </a:ext>
            </a:extLst>
          </p:cNvPr>
          <p:cNvGrpSpPr/>
          <p:nvPr/>
        </p:nvGrpSpPr>
        <p:grpSpPr>
          <a:xfrm>
            <a:off x="10191877" y="3157738"/>
            <a:ext cx="1425140" cy="826902"/>
            <a:chOff x="7175239" y="3188056"/>
            <a:chExt cx="1777453" cy="1031324"/>
          </a:xfrm>
        </p:grpSpPr>
        <p:pic>
          <p:nvPicPr>
            <p:cNvPr id="29" name="Shape 203">
              <a:extLst>
                <a:ext uri="{FF2B5EF4-FFF2-40B4-BE49-F238E27FC236}">
                  <a16:creationId xmlns:a16="http://schemas.microsoft.com/office/drawing/2014/main" id="{6401046C-887E-4385-89F4-47247094562E}"/>
                </a:ext>
              </a:extLst>
            </p:cNvPr>
            <p:cNvPicPr preferRelativeResize="0"/>
            <p:nvPr/>
          </p:nvPicPr>
          <p:blipFill rotWithShape="1">
            <a:blip r:embed="rId6">
              <a:alphaModFix/>
            </a:blip>
            <a:srcRect/>
            <a:stretch/>
          </p:blipFill>
          <p:spPr>
            <a:xfrm>
              <a:off x="7243010" y="3442947"/>
              <a:ext cx="1468453" cy="546256"/>
            </a:xfrm>
            <a:prstGeom prst="rect">
              <a:avLst/>
            </a:prstGeom>
            <a:noFill/>
            <a:ln>
              <a:noFill/>
            </a:ln>
          </p:spPr>
        </p:pic>
        <p:sp>
          <p:nvSpPr>
            <p:cNvPr id="30" name="Shape 204">
              <a:extLst>
                <a:ext uri="{FF2B5EF4-FFF2-40B4-BE49-F238E27FC236}">
                  <a16:creationId xmlns:a16="http://schemas.microsoft.com/office/drawing/2014/main" id="{06A5BDD2-FF6D-43F3-8476-D6FBA9FAD4A7}"/>
                </a:ext>
              </a:extLst>
            </p:cNvPr>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Member of</a:t>
              </a:r>
            </a:p>
          </p:txBody>
        </p:sp>
        <p:sp>
          <p:nvSpPr>
            <p:cNvPr id="31" name="Shape 205">
              <a:extLst>
                <a:ext uri="{FF2B5EF4-FFF2-40B4-BE49-F238E27FC236}">
                  <a16:creationId xmlns:a16="http://schemas.microsoft.com/office/drawing/2014/main" id="{4F9C7FEB-55BD-41EB-9328-90A9173215A1}"/>
                </a:ext>
              </a:extLst>
            </p:cNvPr>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dirty="0">
                  <a:solidFill>
                    <a:schemeClr val="dk1"/>
                  </a:solidFill>
                  <a:latin typeface="Arial" panose="020B0604020202020204" pitchFamily="34" charset="0"/>
                  <a:cs typeface="Arial" panose="020B0604020202020204" pitchFamily="34" charset="0"/>
                </a:rPr>
                <a:t>Technology council</a:t>
              </a:r>
            </a:p>
          </p:txBody>
        </p:sp>
      </p:grpSp>
      <p:pic>
        <p:nvPicPr>
          <p:cNvPr id="32" name="Shape 206">
            <a:extLst>
              <a:ext uri="{FF2B5EF4-FFF2-40B4-BE49-F238E27FC236}">
                <a16:creationId xmlns:a16="http://schemas.microsoft.com/office/drawing/2014/main" id="{54958CF2-2093-4663-8395-4211BC0A110D}"/>
              </a:ext>
            </a:extLst>
          </p:cNvPr>
          <p:cNvPicPr preferRelativeResize="0"/>
          <p:nvPr/>
        </p:nvPicPr>
        <p:blipFill rotWithShape="1">
          <a:blip r:embed="rId7">
            <a:alphaModFix/>
          </a:blip>
          <a:srcRect/>
          <a:stretch/>
        </p:blipFill>
        <p:spPr>
          <a:xfrm>
            <a:off x="8789654" y="2882869"/>
            <a:ext cx="1295145" cy="1375494"/>
          </a:xfrm>
          <a:prstGeom prst="rect">
            <a:avLst/>
          </a:prstGeom>
          <a:noFill/>
          <a:ln>
            <a:noFill/>
          </a:ln>
        </p:spPr>
      </p:pic>
      <p:sp>
        <p:nvSpPr>
          <p:cNvPr id="33" name="Shape 207">
            <a:extLst>
              <a:ext uri="{FF2B5EF4-FFF2-40B4-BE49-F238E27FC236}">
                <a16:creationId xmlns:a16="http://schemas.microsoft.com/office/drawing/2014/main" id="{941D41CA-D2C2-4085-91CD-7B3240564B41}"/>
              </a:ext>
            </a:extLst>
          </p:cNvPr>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4" name="Shape 208">
            <a:extLst>
              <a:ext uri="{FF2B5EF4-FFF2-40B4-BE49-F238E27FC236}">
                <a16:creationId xmlns:a16="http://schemas.microsoft.com/office/drawing/2014/main" id="{625975FF-CD40-4B26-8E75-5303B62C7E3A}"/>
              </a:ext>
            </a:extLst>
          </p:cNvPr>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5" name="Shape 209">
            <a:extLst>
              <a:ext uri="{FF2B5EF4-FFF2-40B4-BE49-F238E27FC236}">
                <a16:creationId xmlns:a16="http://schemas.microsoft.com/office/drawing/2014/main" id="{A81FED1E-00DD-46ED-8AC9-3D912B742D2E}"/>
              </a:ext>
            </a:extLst>
          </p:cNvPr>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6" name="Shape 210">
            <a:extLst>
              <a:ext uri="{FF2B5EF4-FFF2-40B4-BE49-F238E27FC236}">
                <a16:creationId xmlns:a16="http://schemas.microsoft.com/office/drawing/2014/main" id="{F9E1BFEC-B3CF-4BE0-BA6D-5A47271C980F}"/>
              </a:ext>
            </a:extLst>
          </p:cNvPr>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7" name="Shape 211">
            <a:extLst>
              <a:ext uri="{FF2B5EF4-FFF2-40B4-BE49-F238E27FC236}">
                <a16:creationId xmlns:a16="http://schemas.microsoft.com/office/drawing/2014/main" id="{9695556A-DA6E-49EB-ACBB-06370A238627}"/>
              </a:ext>
            </a:extLst>
          </p:cNvPr>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cs typeface="Arial" panose="020B0604020202020204" pitchFamily="34" charset="0"/>
              <a:sym typeface="Arial"/>
            </a:endParaRPr>
          </a:p>
        </p:txBody>
      </p:sp>
      <p:sp>
        <p:nvSpPr>
          <p:cNvPr id="38" name="Shape 212">
            <a:extLst>
              <a:ext uri="{FF2B5EF4-FFF2-40B4-BE49-F238E27FC236}">
                <a16:creationId xmlns:a16="http://schemas.microsoft.com/office/drawing/2014/main" id="{8EA54CAA-1ED5-4E15-BD7D-AF3D62525301}"/>
              </a:ext>
            </a:extLst>
          </p:cNvPr>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39" name="Shape 226">
            <a:extLst>
              <a:ext uri="{FF2B5EF4-FFF2-40B4-BE49-F238E27FC236}">
                <a16:creationId xmlns:a16="http://schemas.microsoft.com/office/drawing/2014/main" id="{10249775-B048-4D2D-919D-1BCA090C9F68}"/>
              </a:ext>
            </a:extLst>
          </p:cNvPr>
          <p:cNvGrpSpPr/>
          <p:nvPr/>
        </p:nvGrpSpPr>
        <p:grpSpPr>
          <a:xfrm>
            <a:off x="10180030" y="1536070"/>
            <a:ext cx="1316429" cy="1218116"/>
            <a:chOff x="6950384" y="1832944"/>
            <a:chExt cx="1499490" cy="1444523"/>
          </a:xfrm>
        </p:grpSpPr>
        <p:sp>
          <p:nvSpPr>
            <p:cNvPr id="40" name="Shape 227">
              <a:extLst>
                <a:ext uri="{FF2B5EF4-FFF2-40B4-BE49-F238E27FC236}">
                  <a16:creationId xmlns:a16="http://schemas.microsoft.com/office/drawing/2014/main" id="{8C239AD8-E42B-454B-B2FA-B273F3E9842A}"/>
                </a:ext>
              </a:extLst>
            </p:cNvPr>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dirty="0">
                  <a:solidFill>
                    <a:schemeClr val="dk1"/>
                  </a:solidFill>
                  <a:latin typeface="Arial" panose="020B0604020202020204" pitchFamily="34" charset="0"/>
                  <a:cs typeface="Arial" panose="020B0604020202020204" pitchFamily="34" charset="0"/>
                  <a:sym typeface="Arial"/>
                </a:rPr>
                <a:t>Strong</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Performer</a:t>
              </a:r>
              <a:r>
                <a:rPr lang="en-US" sz="1100" b="1" dirty="0">
                  <a:solidFill>
                    <a:schemeClr val="dk1"/>
                  </a:solidFill>
                  <a:latin typeface="Arial" panose="020B0604020202020204" pitchFamily="34" charset="0"/>
                  <a:cs typeface="Arial" panose="020B0604020202020204" pitchFamily="34" charset="0"/>
                  <a:sym typeface="Arial"/>
                </a:rPr>
                <a:t> </a:t>
              </a:r>
              <a:r>
                <a:rPr lang="en-US" sz="1100" dirty="0">
                  <a:solidFill>
                    <a:schemeClr val="dk1"/>
                  </a:solidFill>
                  <a:latin typeface="Arial" panose="020B0604020202020204" pitchFamily="34" charset="0"/>
                  <a:cs typeface="Arial" panose="020B0604020202020204" pitchFamily="34" charset="0"/>
                  <a:sym typeface="Arial"/>
                </a:rPr>
                <a:t>- Customer Analytics Services, 2017</a:t>
              </a:r>
            </a:p>
          </p:txBody>
        </p:sp>
        <p:pic>
          <p:nvPicPr>
            <p:cNvPr id="41" name="Shape 228">
              <a:extLst>
                <a:ext uri="{FF2B5EF4-FFF2-40B4-BE49-F238E27FC236}">
                  <a16:creationId xmlns:a16="http://schemas.microsoft.com/office/drawing/2014/main" id="{A5A050CF-F70A-46C4-BBD3-028E2CF5EA7A}"/>
                </a:ext>
              </a:extLst>
            </p:cNvPr>
            <p:cNvPicPr preferRelativeResize="0"/>
            <p:nvPr/>
          </p:nvPicPr>
          <p:blipFill rotWithShape="1">
            <a:blip r:embed="rId8">
              <a:alphaModFix/>
            </a:blip>
            <a:srcRect t="34020" b="31410"/>
            <a:stretch/>
          </p:blipFill>
          <p:spPr>
            <a:xfrm>
              <a:off x="6950385" y="1832944"/>
              <a:ext cx="1499164" cy="518260"/>
            </a:xfrm>
            <a:prstGeom prst="rect">
              <a:avLst/>
            </a:prstGeom>
            <a:noFill/>
            <a:ln>
              <a:noFill/>
            </a:ln>
          </p:spPr>
        </p:pic>
      </p:grpSp>
      <p:sp>
        <p:nvSpPr>
          <p:cNvPr id="42" name="Rectangle 41">
            <a:extLst>
              <a:ext uri="{FF2B5EF4-FFF2-40B4-BE49-F238E27FC236}">
                <a16:creationId xmlns:a16="http://schemas.microsoft.com/office/drawing/2014/main" id="{BDD05084-E0FE-4C59-81B1-8C553448467B}"/>
              </a:ext>
            </a:extLst>
          </p:cNvPr>
          <p:cNvSpPr/>
          <p:nvPr/>
        </p:nvSpPr>
        <p:spPr>
          <a:xfrm>
            <a:off x="5024232" y="3244334"/>
            <a:ext cx="2223686" cy="369332"/>
          </a:xfrm>
          <a:prstGeom prst="rect">
            <a:avLst/>
          </a:prstGeom>
        </p:spPr>
        <p:txBody>
          <a:bodyPr wrap="none">
            <a:spAutoFit/>
          </a:bodyPr>
          <a:lstStyle/>
          <a:p>
            <a:pPr>
              <a:defRPr/>
            </a:pPr>
            <a:r>
              <a:rPr lang="en-US" kern="0" dirty="0">
                <a:solidFill>
                  <a:prstClr val="white"/>
                </a:solidFill>
                <a:latin typeface="Arial" panose="020B0604020202020204" pitchFamily="34" charset="0"/>
                <a:ea typeface="Segoe UI" panose="020B0502040204020203" pitchFamily="34" charset="0"/>
                <a:cs typeface="Arial" panose="020B0604020202020204" pitchFamily="34" charset="0"/>
              </a:rPr>
              <a:t>Repeat business at </a:t>
            </a:r>
          </a:p>
        </p:txBody>
      </p:sp>
      <p:sp>
        <p:nvSpPr>
          <p:cNvPr id="43" name="Shape 213">
            <a:extLst>
              <a:ext uri="{FF2B5EF4-FFF2-40B4-BE49-F238E27FC236}">
                <a16:creationId xmlns:a16="http://schemas.microsoft.com/office/drawing/2014/main" id="{469A61B4-EC15-45C8-AAF2-6910BA125AC1}"/>
              </a:ext>
            </a:extLst>
          </p:cNvPr>
          <p:cNvSpPr/>
          <p:nvPr/>
        </p:nvSpPr>
        <p:spPr>
          <a:xfrm>
            <a:off x="676613"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4" name="Shape 213">
            <a:extLst>
              <a:ext uri="{FF2B5EF4-FFF2-40B4-BE49-F238E27FC236}">
                <a16:creationId xmlns:a16="http://schemas.microsoft.com/office/drawing/2014/main" id="{F3AD703F-8289-41B7-9FF7-E3A0A44C102B}"/>
              </a:ext>
            </a:extLst>
          </p:cNvPr>
          <p:cNvSpPr/>
          <p:nvPr/>
        </p:nvSpPr>
        <p:spPr>
          <a:xfrm>
            <a:off x="217275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5" name="Shape 213">
            <a:extLst>
              <a:ext uri="{FF2B5EF4-FFF2-40B4-BE49-F238E27FC236}">
                <a16:creationId xmlns:a16="http://schemas.microsoft.com/office/drawing/2014/main" id="{8C2F4CA6-7C5F-40EC-9E36-F55496902117}"/>
              </a:ext>
            </a:extLst>
          </p:cNvPr>
          <p:cNvSpPr/>
          <p:nvPr/>
        </p:nvSpPr>
        <p:spPr>
          <a:xfrm>
            <a:off x="3742796"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6" name="Shape 213">
            <a:extLst>
              <a:ext uri="{FF2B5EF4-FFF2-40B4-BE49-F238E27FC236}">
                <a16:creationId xmlns:a16="http://schemas.microsoft.com/office/drawing/2014/main" id="{910A29E8-CA74-4CF8-B3BA-FAC99C2F0F01}"/>
              </a:ext>
            </a:extLst>
          </p:cNvPr>
          <p:cNvSpPr/>
          <p:nvPr/>
        </p:nvSpPr>
        <p:spPr>
          <a:xfrm>
            <a:off x="5286182" y="4112579"/>
            <a:ext cx="1332000" cy="1902896"/>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dirty="0">
              <a:solidFill>
                <a:srgbClr val="052049"/>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4BA7212D-FE1C-408B-9850-8094C26722CB}"/>
              </a:ext>
            </a:extLst>
          </p:cNvPr>
          <p:cNvSpPr/>
          <p:nvPr/>
        </p:nvSpPr>
        <p:spPr>
          <a:xfrm>
            <a:off x="622156" y="4112579"/>
            <a:ext cx="1492668" cy="338554"/>
          </a:xfrm>
          <a:prstGeom prst="rect">
            <a:avLst/>
          </a:prstGeom>
        </p:spPr>
        <p:txBody>
          <a:bodyPr wrap="square">
            <a:spAutoFit/>
          </a:bodyPr>
          <a:lstStyle/>
          <a:p>
            <a:pPr algn="ctr">
              <a:defRPr/>
            </a:pPr>
            <a:r>
              <a:rPr lang="en-IN" sz="1600" kern="0" dirty="0">
                <a:latin typeface="Arial" panose="020B0604020202020204" pitchFamily="34" charset="0"/>
                <a:ea typeface="Segoe UI" panose="020B0502040204020203" pitchFamily="34" charset="0"/>
                <a:cs typeface="Arial" panose="020B0604020202020204" pitchFamily="34" charset="0"/>
              </a:rPr>
              <a:t>Rated as Top </a:t>
            </a:r>
          </a:p>
        </p:txBody>
      </p:sp>
      <p:sp>
        <p:nvSpPr>
          <p:cNvPr id="48" name="Rectangle 47">
            <a:extLst>
              <a:ext uri="{FF2B5EF4-FFF2-40B4-BE49-F238E27FC236}">
                <a16:creationId xmlns:a16="http://schemas.microsoft.com/office/drawing/2014/main" id="{92C8BF73-9B6D-4279-8452-5290EAD3659E}"/>
              </a:ext>
            </a:extLst>
          </p:cNvPr>
          <p:cNvSpPr/>
          <p:nvPr/>
        </p:nvSpPr>
        <p:spPr>
          <a:xfrm>
            <a:off x="599655" y="4450451"/>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10</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F4290449-775F-4EB1-86AB-FA71DC6AFFF4}"/>
              </a:ext>
            </a:extLst>
          </p:cNvPr>
          <p:cNvSpPr/>
          <p:nvPr/>
        </p:nvSpPr>
        <p:spPr>
          <a:xfrm>
            <a:off x="678406" y="5067404"/>
            <a:ext cx="1403527" cy="954107"/>
          </a:xfrm>
          <a:prstGeom prst="rect">
            <a:avLst/>
          </a:prstGeom>
        </p:spPr>
        <p:txBody>
          <a:bodyPr wrap="square">
            <a:spAutoFit/>
          </a:bodyPr>
          <a:lstStyle/>
          <a:p>
            <a:pPr algn="ctr">
              <a:defRPr/>
            </a:pPr>
            <a:r>
              <a:rPr lang="en-IN" sz="1400" kern="0" dirty="0">
                <a:latin typeface="Arial" panose="020B0604020202020204" pitchFamily="34" charset="0"/>
                <a:cs typeface="Arial" panose="020B0604020202020204" pitchFamily="34" charset="0"/>
              </a:rPr>
              <a:t>Analytics companies to work for in India</a:t>
            </a:r>
          </a:p>
        </p:txBody>
      </p:sp>
      <p:sp>
        <p:nvSpPr>
          <p:cNvPr id="50" name="Rectangle 49">
            <a:extLst>
              <a:ext uri="{FF2B5EF4-FFF2-40B4-BE49-F238E27FC236}">
                <a16:creationId xmlns:a16="http://schemas.microsoft.com/office/drawing/2014/main" id="{95A85B94-2699-4E5B-AFCD-6DC1EDBEB6A5}"/>
              </a:ext>
            </a:extLst>
          </p:cNvPr>
          <p:cNvSpPr/>
          <p:nvPr/>
        </p:nvSpPr>
        <p:spPr>
          <a:xfrm>
            <a:off x="2089024" y="4474327"/>
            <a:ext cx="1485200" cy="646331"/>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5%</a:t>
            </a: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1" name="Rectangle 50">
            <a:extLst>
              <a:ext uri="{FF2B5EF4-FFF2-40B4-BE49-F238E27FC236}">
                <a16:creationId xmlns:a16="http://schemas.microsoft.com/office/drawing/2014/main" id="{388C5D84-6690-4B72-86A2-CF444457CA70}"/>
              </a:ext>
            </a:extLst>
          </p:cNvPr>
          <p:cNvSpPr/>
          <p:nvPr/>
        </p:nvSpPr>
        <p:spPr>
          <a:xfrm>
            <a:off x="2167775" y="5064386"/>
            <a:ext cx="1403527" cy="954107"/>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Re-investment in Research and Development</a:t>
            </a:r>
          </a:p>
        </p:txBody>
      </p:sp>
      <p:sp>
        <p:nvSpPr>
          <p:cNvPr id="52" name="Rectangle 51">
            <a:extLst>
              <a:ext uri="{FF2B5EF4-FFF2-40B4-BE49-F238E27FC236}">
                <a16:creationId xmlns:a16="http://schemas.microsoft.com/office/drawing/2014/main" id="{B42AE953-FF08-481E-B347-9CB1FDDEA16F}"/>
              </a:ext>
            </a:extLst>
          </p:cNvPr>
          <p:cNvSpPr/>
          <p:nvPr/>
        </p:nvSpPr>
        <p:spPr>
          <a:xfrm>
            <a:off x="3607883" y="4474327"/>
            <a:ext cx="1485200" cy="815608"/>
          </a:xfrm>
          <a:prstGeom prst="rect">
            <a:avLst/>
          </a:prstGeom>
        </p:spPr>
        <p:txBody>
          <a:bodyPr wrap="square">
            <a:spAutoFit/>
          </a:bodyPr>
          <a:lstStyle/>
          <a:p>
            <a:pPr algn="ctr">
              <a:defRPr/>
            </a:pPr>
            <a:r>
              <a:rPr lang="en-IN" sz="3600" b="1" kern="0" dirty="0">
                <a:latin typeface="Arial" panose="020B0604020202020204" pitchFamily="34" charset="0"/>
                <a:ea typeface="Segoe UI" panose="020B0502040204020203" pitchFamily="34" charset="0"/>
                <a:cs typeface="Arial" panose="020B0604020202020204" pitchFamily="34" charset="0"/>
              </a:rPr>
              <a:t>4/5 </a:t>
            </a:r>
          </a:p>
          <a:p>
            <a:pPr algn="ctr">
              <a:defRPr/>
            </a:pPr>
            <a:endParaRPr lang="en-IN" sz="1100" b="1" kern="0" dirty="0">
              <a:latin typeface="Arial" panose="020B0604020202020204" pitchFamily="34" charset="0"/>
              <a:ea typeface="Segoe UI" panose="020B0502040204020203" pitchFamily="34" charset="0"/>
              <a:cs typeface="Arial" panose="020B0604020202020204" pitchFamily="34" charset="0"/>
            </a:endParaRPr>
          </a:p>
        </p:txBody>
      </p:sp>
      <p:sp>
        <p:nvSpPr>
          <p:cNvPr id="53" name="Rectangle 52">
            <a:extLst>
              <a:ext uri="{FF2B5EF4-FFF2-40B4-BE49-F238E27FC236}">
                <a16:creationId xmlns:a16="http://schemas.microsoft.com/office/drawing/2014/main" id="{A78A18D9-8210-48CC-825B-F0B9EFFFFFB4}"/>
              </a:ext>
            </a:extLst>
          </p:cNvPr>
          <p:cNvSpPr/>
          <p:nvPr/>
        </p:nvSpPr>
        <p:spPr>
          <a:xfrm>
            <a:off x="3686634" y="5055589"/>
            <a:ext cx="1403527" cy="738664"/>
          </a:xfrm>
          <a:prstGeom prst="rect">
            <a:avLst/>
          </a:prstGeom>
        </p:spPr>
        <p:txBody>
          <a:bodyPr wrap="square">
            <a:spAutoFit/>
          </a:bodyPr>
          <a:lstStyle/>
          <a:p>
            <a:pPr algn="ctr">
              <a:defRPr/>
            </a:pPr>
            <a:r>
              <a:rPr lang="en-US" sz="1400" kern="0" dirty="0">
                <a:latin typeface="Arial" panose="020B0604020202020204" pitchFamily="34" charset="0"/>
                <a:cs typeface="Arial" panose="020B0604020202020204" pitchFamily="34" charset="0"/>
              </a:rPr>
              <a:t>Top technology companies engage with us</a:t>
            </a:r>
          </a:p>
        </p:txBody>
      </p:sp>
      <p:sp>
        <p:nvSpPr>
          <p:cNvPr id="54" name="Rectangle 53">
            <a:extLst>
              <a:ext uri="{FF2B5EF4-FFF2-40B4-BE49-F238E27FC236}">
                <a16:creationId xmlns:a16="http://schemas.microsoft.com/office/drawing/2014/main" id="{2AA7DA15-5B6B-452B-AE14-6C2DCECCE2AA}"/>
              </a:ext>
            </a:extLst>
          </p:cNvPr>
          <p:cNvSpPr/>
          <p:nvPr/>
        </p:nvSpPr>
        <p:spPr>
          <a:xfrm>
            <a:off x="4902036" y="4451133"/>
            <a:ext cx="2136611" cy="1077218"/>
          </a:xfrm>
          <a:prstGeom prst="rect">
            <a:avLst/>
          </a:prstGeom>
        </p:spPr>
        <p:txBody>
          <a:bodyPr>
            <a:spAutoFit/>
          </a:bodyPr>
          <a:lstStyle/>
          <a:p>
            <a:pPr algn="ctr">
              <a:defRPr/>
            </a:pPr>
            <a:r>
              <a:rPr lang="en-US" sz="3600" b="1" kern="0" dirty="0">
                <a:latin typeface="Arial" panose="020B0604020202020204" pitchFamily="34" charset="0"/>
                <a:cs typeface="Arial" panose="020B0604020202020204" pitchFamily="34" charset="0"/>
              </a:rPr>
              <a:t>&gt;85%</a:t>
            </a:r>
          </a:p>
          <a:p>
            <a:pPr algn="ctr">
              <a:defRPr/>
            </a:pPr>
            <a:r>
              <a:rPr lang="en-US" sz="1400" kern="0" dirty="0">
                <a:latin typeface="Arial" panose="020B0604020202020204" pitchFamily="34" charset="0"/>
                <a:cs typeface="Arial" panose="020B0604020202020204" pitchFamily="34" charset="0"/>
              </a:rPr>
              <a:t>Repeat </a:t>
            </a:r>
          </a:p>
          <a:p>
            <a:pPr algn="ctr">
              <a:defRPr/>
            </a:pPr>
            <a:r>
              <a:rPr lang="en-US" sz="1400" kern="0" dirty="0">
                <a:latin typeface="Arial" panose="020B0604020202020204" pitchFamily="34" charset="0"/>
                <a:cs typeface="Arial" panose="020B0604020202020204" pitchFamily="34" charset="0"/>
              </a:rPr>
              <a:t>business</a:t>
            </a:r>
          </a:p>
        </p:txBody>
      </p:sp>
    </p:spTree>
    <p:extLst>
      <p:ext uri="{BB962C8B-B14F-4D97-AF65-F5344CB8AC3E}">
        <p14:creationId xmlns:p14="http://schemas.microsoft.com/office/powerpoint/2010/main" val="102299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LatentView-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E47E1A"/>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B7BE16">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AC2B3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gradFill flip="none" rotWithShape="1">
              <a:gsLst>
                <a:gs pos="0">
                  <a:srgbClr val="007295"/>
                </a:gs>
                <a:gs pos="50000">
                  <a:srgbClr val="007295"/>
                </a:gs>
                <a:gs pos="100000">
                  <a:schemeClr val="bg1"/>
                </a:gs>
              </a:gsLst>
              <a:lin ang="0" scaled="1"/>
              <a:tileRect/>
            </a:gra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accent5">
                    <a:lumMod val="75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gradFill flip="none" rotWithShape="1">
              <a:gsLst>
                <a:gs pos="0">
                  <a:srgbClr val="E47E1A"/>
                </a:gs>
                <a:gs pos="50000">
                  <a:srgbClr val="E47E1A"/>
                </a:gs>
                <a:gs pos="100000">
                  <a:schemeClr val="bg1"/>
                </a:gs>
              </a:gsLst>
              <a:lin ang="10800000" scaled="1"/>
              <a:tileRect/>
            </a:gra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p:spPr>
        <p:txBody>
          <a:bodyPr wrap="none" rtlCol="0">
            <a:spAutoFit/>
          </a:bodyPr>
          <a:lstStyle/>
          <a:p>
            <a:r>
              <a:rPr lang="en-US" sz="2000" dirty="0">
                <a:solidFill>
                  <a:srgbClr val="FF9933"/>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gradFill flip="none" rotWithShape="1">
              <a:gsLst>
                <a:gs pos="0">
                  <a:srgbClr val="AC2B37"/>
                </a:gs>
                <a:gs pos="50000">
                  <a:srgbClr val="AC2B37"/>
                </a:gs>
                <a:gs pos="100000">
                  <a:schemeClr val="bg2"/>
                </a:gs>
              </a:gsLst>
              <a:lin ang="10800000" scaled="1"/>
              <a:tileRect/>
            </a:gra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rgbClr val="A50021"/>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gradFill flip="none" rotWithShape="1">
              <a:gsLst>
                <a:gs pos="0">
                  <a:srgbClr val="898E10"/>
                </a:gs>
                <a:gs pos="50000">
                  <a:srgbClr val="898E10"/>
                </a:gs>
                <a:gs pos="100000">
                  <a:schemeClr val="bg2"/>
                </a:gs>
              </a:gsLst>
              <a:lin ang="0" scaled="1"/>
              <a:tileRect/>
            </a:gra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accent6">
                    <a:lumMod val="75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accent5"/>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err="1">
                <a:latin typeface="Arial" panose="020B0604020202020204" pitchFamily="34" charset="0"/>
                <a:cs typeface="Arial" panose="020B0604020202020204" pitchFamily="34" charset="0"/>
              </a:rPr>
              <a:t>IoT</a:t>
            </a:r>
            <a:r>
              <a:rPr lang="en-US" sz="1100" dirty="0">
                <a:latin typeface="Arial" panose="020B0604020202020204" pitchFamily="34" charset="0"/>
                <a:cs typeface="Arial" panose="020B0604020202020204" pitchFamily="34" charset="0"/>
              </a:rPr>
              <a: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err="1">
                <a:latin typeface="Arial" panose="020B0604020202020204" pitchFamily="34" charset="0"/>
                <a:cs typeface="Arial" panose="020B0604020202020204" pitchFamily="34" charset="0"/>
              </a:rPr>
              <a:t>Hadoop</a:t>
            </a:r>
            <a:r>
              <a:rPr lang="en-US" sz="1100" dirty="0">
                <a:latin typeface="Arial" panose="020B0604020202020204" pitchFamily="34" charset="0"/>
                <a:cs typeface="Arial" panose="020B0604020202020204" pitchFamily="34" charset="0"/>
              </a:rPr>
              <a:t>: Hive, </a:t>
            </a:r>
            <a:r>
              <a:rPr lang="en-US" sz="1100" dirty="0" err="1">
                <a:latin typeface="Arial" panose="020B0604020202020204" pitchFamily="34" charset="0"/>
                <a:cs typeface="Arial" panose="020B0604020202020204" pitchFamily="34" charset="0"/>
              </a:rPr>
              <a:t>HBase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MapReduce</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PiG</a:t>
            </a:r>
            <a:r>
              <a:rPr lang="en-US" sz="1100" dirty="0">
                <a:latin typeface="Arial" panose="020B0604020202020204" pitchFamily="34" charset="0"/>
                <a:cs typeface="Arial" panose="020B0604020202020204" pitchFamily="34" charset="0"/>
              </a:rPr>
              <a:t>,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Scala</a:t>
            </a:r>
            <a:r>
              <a:rPr lang="en-US" sz="1100" dirty="0">
                <a:latin typeface="Arial" panose="020B0604020202020204" pitchFamily="34" charset="0"/>
                <a:cs typeface="Arial" panose="020B0604020202020204" pitchFamily="34" charset="0"/>
              </a:rPr>
              <a:t>,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a:t>
            </a:r>
            <a:r>
              <a:rPr lang="en-US" sz="1100" dirty="0" err="1">
                <a:latin typeface="Arial" panose="020B0604020202020204" pitchFamily="34" charset="0"/>
                <a:cs typeface="Arial" panose="020B0604020202020204" pitchFamily="34" charset="0"/>
              </a:rPr>
              <a:t>NiFi</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Sqoop</a:t>
            </a:r>
            <a:endParaRPr lang="en-US" sz="1100" dirty="0">
              <a:latin typeface="Arial" panose="020B0604020202020204" pitchFamily="34" charset="0"/>
              <a:cs typeface="Arial" panose="020B0604020202020204" pitchFamily="34" charset="0"/>
            </a:endParaRP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a:t>
            </a:r>
            <a:r>
              <a:rPr lang="en-US" sz="1100" dirty="0" err="1">
                <a:latin typeface="Arial" panose="020B0604020202020204" pitchFamily="34" charset="0"/>
                <a:cs typeface="Arial" panose="020B0604020202020204" pitchFamily="34" charset="0"/>
              </a:rPr>
              <a:t>Kylo</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Qubole</a:t>
            </a:r>
            <a:r>
              <a:rPr lang="en-US" sz="1100" dirty="0">
                <a:latin typeface="Arial" panose="020B0604020202020204" pitchFamily="34" charset="0"/>
                <a:cs typeface="Arial" panose="020B0604020202020204" pitchFamily="34" charset="0"/>
              </a:rPr>
              <a:t>,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53169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CC6-6935-4C67-BF58-FCA1479727D7}"/>
              </a:ext>
            </a:extLst>
          </p:cNvPr>
          <p:cNvSpPr>
            <a:spLocks noGrp="1"/>
          </p:cNvSpPr>
          <p:nvPr>
            <p:ph type="title"/>
          </p:nvPr>
        </p:nvSpPr>
        <p:spPr/>
        <p:txBody>
          <a:bodyPr/>
          <a:lstStyle/>
          <a:p>
            <a:r>
              <a:rPr lang="en-US" dirty="0"/>
              <a:t>Expertise in Cloud platforms</a:t>
            </a:r>
          </a:p>
        </p:txBody>
      </p:sp>
      <p:cxnSp>
        <p:nvCxnSpPr>
          <p:cNvPr id="3" name="Straight Arrow Connector 2">
            <a:extLst>
              <a:ext uri="{FF2B5EF4-FFF2-40B4-BE49-F238E27FC236}">
                <a16:creationId xmlns:a16="http://schemas.microsoft.com/office/drawing/2014/main" id="{D2F93832-DB19-4946-B39B-AB10D9168352}"/>
              </a:ext>
            </a:extLst>
          </p:cNvPr>
          <p:cNvCxnSpPr/>
          <p:nvPr/>
        </p:nvCxnSpPr>
        <p:spPr>
          <a:xfrm flipV="1">
            <a:off x="467614" y="5045233"/>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F608AE-D078-4FCF-BF55-B2E6D24D3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614" y="3533311"/>
            <a:ext cx="1783710" cy="649730"/>
          </a:xfrm>
          <a:prstGeom prst="rect">
            <a:avLst/>
          </a:prstGeom>
        </p:spPr>
      </p:pic>
      <p:sp>
        <p:nvSpPr>
          <p:cNvPr id="8" name="TextBox 7">
            <a:extLst>
              <a:ext uri="{FF2B5EF4-FFF2-40B4-BE49-F238E27FC236}">
                <a16:creationId xmlns:a16="http://schemas.microsoft.com/office/drawing/2014/main" id="{9F7DC8F7-8568-48EC-B6A2-2F3F1818960E}"/>
              </a:ext>
            </a:extLst>
          </p:cNvPr>
          <p:cNvSpPr txBox="1"/>
          <p:nvPr/>
        </p:nvSpPr>
        <p:spPr>
          <a:xfrm>
            <a:off x="2391032" y="2754181"/>
            <a:ext cx="4661961" cy="2154436"/>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LV is </a:t>
            </a:r>
            <a:r>
              <a:rPr lang="en-IN" sz="1400" b="1" dirty="0">
                <a:latin typeface="Arial" panose="020B0604020202020204" pitchFamily="34" charset="0"/>
                <a:ea typeface="Segoe UI" panose="020B0502040204020203" pitchFamily="34" charset="0"/>
                <a:cs typeface="Arial" panose="020B0604020202020204" pitchFamily="34" charset="0"/>
              </a:rPr>
              <a:t>Advanced Analytics Consulting Partner</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Presenters of </a:t>
            </a:r>
            <a:r>
              <a:rPr lang="en-IN" sz="1400" b="1" dirty="0">
                <a:latin typeface="Arial" panose="020B0604020202020204" pitchFamily="34" charset="0"/>
                <a:ea typeface="Segoe UI" panose="020B0502040204020203" pitchFamily="34" charset="0"/>
                <a:cs typeface="Arial" panose="020B0604020202020204" pitchFamily="34" charset="0"/>
              </a:rPr>
              <a:t>AWS Re-Invent, Business Summit</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a:t>
            </a:r>
            <a:r>
              <a:rPr lang="en-IN" sz="1400" dirty="0">
                <a:latin typeface="Arial" panose="020B0604020202020204" pitchFamily="34" charset="0"/>
                <a:ea typeface="Segoe UI" panose="020B0502040204020203" pitchFamily="34" charset="0"/>
                <a:cs typeface="Arial" panose="020B0604020202020204" pitchFamily="34" charset="0"/>
              </a:rPr>
              <a:t> AWS Business Professional Accredited resources</a:t>
            </a:r>
          </a:p>
          <a:p>
            <a:pPr marL="285750" indent="-285750">
              <a:buFont typeface="Wingdings" panose="05000000000000000000" pitchFamily="2" charset="2"/>
              <a:buChar char="§"/>
            </a:pPr>
            <a:r>
              <a:rPr lang="en-IN" sz="1400" b="1" i="1" dirty="0">
                <a:latin typeface="Arial" panose="020B0604020202020204" pitchFamily="34" charset="0"/>
                <a:ea typeface="Segoe UI" panose="020B0502040204020203" pitchFamily="34" charset="0"/>
                <a:cs typeface="Arial" panose="020B0604020202020204" pitchFamily="34" charset="0"/>
              </a:rPr>
              <a:t>40 </a:t>
            </a:r>
            <a:r>
              <a:rPr lang="en-IN" sz="1400" dirty="0">
                <a:latin typeface="Arial" panose="020B0604020202020204" pitchFamily="34" charset="0"/>
                <a:ea typeface="Segoe UI" panose="020B0502040204020203" pitchFamily="34" charset="0"/>
                <a:cs typeface="Arial" panose="020B0604020202020204" pitchFamily="34" charset="0"/>
              </a:rPr>
              <a:t>AWS Technical Professional Accredited resources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10</a:t>
            </a:r>
            <a:r>
              <a:rPr lang="en-IN" sz="1400" dirty="0">
                <a:latin typeface="Arial" panose="020B0604020202020204" pitchFamily="34" charset="0"/>
                <a:ea typeface="Segoe UI" panose="020B0502040204020203" pitchFamily="34" charset="0"/>
                <a:cs typeface="Arial" panose="020B0604020202020204" pitchFamily="34" charset="0"/>
              </a:rPr>
              <a:t> AWS trained personnel in Architecture/Sysops</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60 TB </a:t>
            </a:r>
            <a:r>
              <a:rPr lang="en-IN" sz="1400" dirty="0">
                <a:latin typeface="Arial" panose="020B0604020202020204" pitchFamily="34" charset="0"/>
                <a:ea typeface="Segoe UI" panose="020B0502040204020203" pitchFamily="34" charset="0"/>
                <a:cs typeface="Arial" panose="020B0604020202020204" pitchFamily="34" charset="0"/>
              </a:rPr>
              <a:t>cloud migration exercise completed in </a:t>
            </a:r>
            <a:r>
              <a:rPr lang="en-IN" sz="1400" b="1" dirty="0">
                <a:latin typeface="Arial" panose="020B0604020202020204" pitchFamily="34" charset="0"/>
                <a:ea typeface="Segoe UI" panose="020B0502040204020203" pitchFamily="34" charset="0"/>
                <a:cs typeface="Arial" panose="020B0604020202020204" pitchFamily="34" charset="0"/>
              </a:rPr>
              <a:t>3 months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Processing 500+ GB </a:t>
            </a:r>
            <a:r>
              <a:rPr lang="en-IN" sz="1400" b="1" i="1" dirty="0">
                <a:latin typeface="Arial" panose="020B0604020202020204" pitchFamily="34" charset="0"/>
                <a:ea typeface="Segoe UI" panose="020B0502040204020203" pitchFamily="34" charset="0"/>
                <a:cs typeface="Arial" panose="020B0604020202020204" pitchFamily="34" charset="0"/>
              </a:rPr>
              <a:t>unstructured data</a:t>
            </a:r>
            <a:r>
              <a:rPr lang="en-IN" sz="1400" dirty="0">
                <a:latin typeface="Arial" panose="020B0604020202020204" pitchFamily="34" charset="0"/>
                <a:ea typeface="Segoe UI" panose="020B0502040204020203" pitchFamily="34" charset="0"/>
                <a:cs typeface="Arial" panose="020B0604020202020204" pitchFamily="34" charset="0"/>
              </a:rPr>
              <a:t> per week</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enterprise solutions deployment experience</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AWS using Amazon ML, Cloudsearch, Kinesis, QuickSight etc. </a:t>
            </a:r>
          </a:p>
        </p:txBody>
      </p:sp>
      <p:sp>
        <p:nvSpPr>
          <p:cNvPr id="10" name="TextBox 9">
            <a:extLst>
              <a:ext uri="{FF2B5EF4-FFF2-40B4-BE49-F238E27FC236}">
                <a16:creationId xmlns:a16="http://schemas.microsoft.com/office/drawing/2014/main" id="{417F269B-4280-445B-BEFB-E3F98CC10527}"/>
              </a:ext>
            </a:extLst>
          </p:cNvPr>
          <p:cNvSpPr txBox="1"/>
          <p:nvPr/>
        </p:nvSpPr>
        <p:spPr>
          <a:xfrm>
            <a:off x="2391032" y="5153220"/>
            <a:ext cx="4981471" cy="1508105"/>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Extensive experience in handling GCP products- AppScript, CloudSQL, Appmaker, Big Query etc. Deep Technical Capabilities to work in this platform</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Multiple solutions deployment experience for Google projects</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GCP using MapR, Cloud ML, Cloud dataflow, Google data studio, Cloud SQL</a:t>
            </a:r>
          </a:p>
        </p:txBody>
      </p:sp>
      <p:pic>
        <p:nvPicPr>
          <p:cNvPr id="11" name="Picture 4" descr="Image result for google cloud platform logo png">
            <a:extLst>
              <a:ext uri="{FF2B5EF4-FFF2-40B4-BE49-F238E27FC236}">
                <a16:creationId xmlns:a16="http://schemas.microsoft.com/office/drawing/2014/main" id="{58F56485-F0AC-42F7-9576-88BB3BD3FE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918" y="5505048"/>
            <a:ext cx="1638406" cy="1012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4688863-ABBA-4436-B164-D6FF4BC8A90F}"/>
              </a:ext>
            </a:extLst>
          </p:cNvPr>
          <p:cNvCxnSpPr/>
          <p:nvPr/>
        </p:nvCxnSpPr>
        <p:spPr>
          <a:xfrm>
            <a:off x="362694" y="663704"/>
            <a:ext cx="0" cy="599762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CD5EEB7-E737-4639-AAC8-C0391E12D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1600" y="3865481"/>
            <a:ext cx="1389365" cy="354706"/>
          </a:xfrm>
          <a:prstGeom prst="rect">
            <a:avLst/>
          </a:prstGeom>
        </p:spPr>
      </p:pic>
      <p:pic>
        <p:nvPicPr>
          <p:cNvPr id="14" name="Picture 13">
            <a:extLst>
              <a:ext uri="{FF2B5EF4-FFF2-40B4-BE49-F238E27FC236}">
                <a16:creationId xmlns:a16="http://schemas.microsoft.com/office/drawing/2014/main" id="{8F1AE55A-F811-4E4D-8912-A0298607A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6420" y="2816693"/>
            <a:ext cx="1570630" cy="602835"/>
          </a:xfrm>
          <a:prstGeom prst="rect">
            <a:avLst/>
          </a:prstGeom>
        </p:spPr>
      </p:pic>
      <p:pic>
        <p:nvPicPr>
          <p:cNvPr id="15" name="Picture 22" descr="Image result for bmw logo transparent background">
            <a:extLst>
              <a:ext uri="{FF2B5EF4-FFF2-40B4-BE49-F238E27FC236}">
                <a16:creationId xmlns:a16="http://schemas.microsoft.com/office/drawing/2014/main" id="{7BB70940-2A6D-4924-B6CF-CFB5DFBFCC6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260398" y="2931563"/>
            <a:ext cx="887040" cy="8870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D9C554D-733A-4CB4-AB79-5506AFDCBF82}"/>
              </a:ext>
            </a:extLst>
          </p:cNvPr>
          <p:cNvSpPr/>
          <p:nvPr/>
        </p:nvSpPr>
        <p:spPr>
          <a:xfrm>
            <a:off x="8830655" y="740572"/>
            <a:ext cx="1560620" cy="377017"/>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Arial" panose="020B0604020202020204" pitchFamily="34" charset="0"/>
                <a:cs typeface="Arial" panose="020B0604020202020204" pitchFamily="34" charset="0"/>
              </a:rPr>
              <a:t>Key Clients</a:t>
            </a:r>
          </a:p>
        </p:txBody>
      </p:sp>
      <p:pic>
        <p:nvPicPr>
          <p:cNvPr id="17" name="Picture 16">
            <a:extLst>
              <a:ext uri="{FF2B5EF4-FFF2-40B4-BE49-F238E27FC236}">
                <a16:creationId xmlns:a16="http://schemas.microsoft.com/office/drawing/2014/main" id="{6CA8DAFD-A18B-4B0C-9CE2-520B25310237}"/>
              </a:ext>
            </a:extLst>
          </p:cNvPr>
          <p:cNvPicPr>
            <a:picLocks noChangeAspect="1"/>
          </p:cNvPicPr>
          <p:nvPr/>
        </p:nvPicPr>
        <p:blipFill rotWithShape="1">
          <a:blip r:embed="rId8"/>
          <a:srcRect l="5584" t="11111" r="81135" b="83104"/>
          <a:stretch/>
        </p:blipFill>
        <p:spPr>
          <a:xfrm>
            <a:off x="7584863" y="5248731"/>
            <a:ext cx="2248550" cy="550944"/>
          </a:xfrm>
          <a:prstGeom prst="rect">
            <a:avLst/>
          </a:prstGeom>
        </p:spPr>
      </p:pic>
      <p:pic>
        <p:nvPicPr>
          <p:cNvPr id="18" name="Picture 17">
            <a:extLst>
              <a:ext uri="{FF2B5EF4-FFF2-40B4-BE49-F238E27FC236}">
                <a16:creationId xmlns:a16="http://schemas.microsoft.com/office/drawing/2014/main" id="{5DE3196C-E07A-44C7-9CF7-4D83E9743D50}"/>
              </a:ext>
            </a:extLst>
          </p:cNvPr>
          <p:cNvPicPr>
            <a:picLocks noChangeAspect="1"/>
          </p:cNvPicPr>
          <p:nvPr/>
        </p:nvPicPr>
        <p:blipFill rotWithShape="1">
          <a:blip r:embed="rId9"/>
          <a:srcRect l="4918" t="11111" r="86418" b="84306"/>
          <a:stretch/>
        </p:blipFill>
        <p:spPr>
          <a:xfrm>
            <a:off x="8624564" y="5902756"/>
            <a:ext cx="2079354" cy="618671"/>
          </a:xfrm>
          <a:prstGeom prst="rect">
            <a:avLst/>
          </a:prstGeom>
        </p:spPr>
      </p:pic>
      <p:pic>
        <p:nvPicPr>
          <p:cNvPr id="21" name="Picture 20">
            <a:extLst>
              <a:ext uri="{FF2B5EF4-FFF2-40B4-BE49-F238E27FC236}">
                <a16:creationId xmlns:a16="http://schemas.microsoft.com/office/drawing/2014/main" id="{78654346-3207-4EC4-8194-C2DF3E46FBC7}"/>
              </a:ext>
            </a:extLst>
          </p:cNvPr>
          <p:cNvPicPr>
            <a:picLocks noChangeAspect="1"/>
          </p:cNvPicPr>
          <p:nvPr/>
        </p:nvPicPr>
        <p:blipFill>
          <a:blip r:embed="rId10"/>
          <a:stretch>
            <a:fillRect/>
          </a:stretch>
        </p:blipFill>
        <p:spPr>
          <a:xfrm>
            <a:off x="9946403" y="5247736"/>
            <a:ext cx="2028825" cy="542925"/>
          </a:xfrm>
          <a:prstGeom prst="rect">
            <a:avLst/>
          </a:prstGeom>
        </p:spPr>
      </p:pic>
      <p:cxnSp>
        <p:nvCxnSpPr>
          <p:cNvPr id="22" name="Straight Arrow Connector 21">
            <a:extLst>
              <a:ext uri="{FF2B5EF4-FFF2-40B4-BE49-F238E27FC236}">
                <a16:creationId xmlns:a16="http://schemas.microsoft.com/office/drawing/2014/main" id="{CCF4320A-E35F-4BB5-89AD-1754A44A75A6}"/>
              </a:ext>
            </a:extLst>
          </p:cNvPr>
          <p:cNvCxnSpPr/>
          <p:nvPr/>
        </p:nvCxnSpPr>
        <p:spPr>
          <a:xfrm>
            <a:off x="500520" y="826114"/>
            <a:ext cx="7040880" cy="0"/>
          </a:xfrm>
          <a:prstGeom prst="straightConnector1">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9CAE1C-25A1-472C-831E-FABE84FC87CB}"/>
              </a:ext>
            </a:extLst>
          </p:cNvPr>
          <p:cNvCxnSpPr/>
          <p:nvPr/>
        </p:nvCxnSpPr>
        <p:spPr>
          <a:xfrm>
            <a:off x="500520" y="2461130"/>
            <a:ext cx="6449914" cy="0"/>
          </a:xfrm>
          <a:prstGeom prst="straightConnector1">
            <a:avLst/>
          </a:prstGeom>
          <a:ln w="12700">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6ED6A0-A32C-456A-B058-30E6F4B6DD08}"/>
              </a:ext>
            </a:extLst>
          </p:cNvPr>
          <p:cNvSpPr txBox="1"/>
          <p:nvPr/>
        </p:nvSpPr>
        <p:spPr>
          <a:xfrm>
            <a:off x="2423938" y="985277"/>
            <a:ext cx="5616902" cy="129266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LatentView is a </a:t>
            </a:r>
            <a:r>
              <a:rPr lang="en-IN" sz="1400" b="1" dirty="0">
                <a:latin typeface="Arial" panose="020B0604020202020204" pitchFamily="34" charset="0"/>
                <a:ea typeface="Segoe UI" panose="020B0502040204020203" pitchFamily="34" charset="0"/>
                <a:cs typeface="Arial" panose="020B0604020202020204" pitchFamily="34" charset="0"/>
              </a:rPr>
              <a:t>Microsoft Gold Analytics Partner</a:t>
            </a:r>
          </a:p>
          <a:p>
            <a:pPr marL="285750" indent="-285750">
              <a:buFont typeface="Wingdings" panose="05000000000000000000" pitchFamily="2" charset="2"/>
              <a:buChar char="§"/>
            </a:pPr>
            <a:r>
              <a:rPr lang="en-IN" sz="1400" b="1" dirty="0">
                <a:latin typeface="Arial" panose="020B0604020202020204" pitchFamily="34" charset="0"/>
                <a:ea typeface="Segoe UI" panose="020B0502040204020203" pitchFamily="34" charset="0"/>
                <a:cs typeface="Arial" panose="020B0604020202020204" pitchFamily="34" charset="0"/>
              </a:rPr>
              <a:t>Model Automation Framework </a:t>
            </a:r>
            <a:r>
              <a:rPr lang="en-IN" sz="1400" dirty="0">
                <a:latin typeface="Arial" panose="020B0604020202020204" pitchFamily="34" charset="0"/>
                <a:ea typeface="Segoe UI" panose="020B0502040204020203" pitchFamily="34" charset="0"/>
                <a:cs typeface="Arial" panose="020B0604020202020204" pitchFamily="34" charset="0"/>
              </a:rPr>
              <a:t>– LatentView scalable ML solution built in Azure hosted on Microsoft </a:t>
            </a:r>
            <a:r>
              <a:rPr lang="en-IN" sz="1400" dirty="0" err="1">
                <a:latin typeface="Arial" panose="020B0604020202020204" pitchFamily="34" charset="0"/>
                <a:ea typeface="Segoe UI" panose="020B0502040204020203" pitchFamily="34" charset="0"/>
                <a:cs typeface="Arial" panose="020B0604020202020204" pitchFamily="34" charset="0"/>
              </a:rPr>
              <a:t>Appsource</a:t>
            </a:r>
            <a:r>
              <a:rPr lang="en-IN" sz="1400" dirty="0">
                <a:latin typeface="Arial" panose="020B0604020202020204" pitchFamily="34" charset="0"/>
                <a:ea typeface="Segoe UI" panose="020B0502040204020203" pitchFamily="34" charset="0"/>
                <a:cs typeface="Arial" panose="020B0604020202020204" pitchFamily="34" charset="0"/>
              </a:rPr>
              <a:t> (</a:t>
            </a:r>
            <a:r>
              <a:rPr lang="en-IN" sz="1400" dirty="0">
                <a:latin typeface="Arial" panose="020B0604020202020204" pitchFamily="34" charset="0"/>
                <a:ea typeface="Segoe UI" panose="020B0502040204020203" pitchFamily="34" charset="0"/>
                <a:cs typeface="Arial" panose="020B0604020202020204" pitchFamily="34" charset="0"/>
                <a:hlinkClick r:id="rId11"/>
              </a:rPr>
              <a:t>link</a:t>
            </a:r>
            <a:r>
              <a:rPr lang="en-IN" sz="1400" dirty="0">
                <a:latin typeface="Arial" panose="020B0604020202020204" pitchFamily="34" charset="0"/>
                <a:ea typeface="Segoe UI" panose="020B0502040204020203" pitchFamily="34" charset="0"/>
                <a:cs typeface="Arial" panose="020B0604020202020204" pitchFamily="34" charset="0"/>
              </a:rPr>
              <a:t>)</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Key Participants of </a:t>
            </a:r>
            <a:r>
              <a:rPr lang="en-IN" sz="1400" b="1" i="1" dirty="0">
                <a:latin typeface="Arial" panose="020B0604020202020204" pitchFamily="34" charset="0"/>
                <a:ea typeface="Segoe UI" panose="020B0502040204020203" pitchFamily="34" charset="0"/>
                <a:cs typeface="Arial" panose="020B0604020202020204" pitchFamily="34" charset="0"/>
              </a:rPr>
              <a:t>MS Tech-ED 2014, Azure Training</a:t>
            </a:r>
          </a:p>
          <a:p>
            <a:pPr marL="285750" indent="-285750">
              <a:buFont typeface="Wingdings" panose="05000000000000000000" pitchFamily="2" charset="2"/>
              <a:buChar char="§"/>
            </a:pPr>
            <a:r>
              <a:rPr lang="en-IN" sz="1400" dirty="0">
                <a:latin typeface="Arial" panose="020B0604020202020204" pitchFamily="34" charset="0"/>
                <a:ea typeface="Segoe UI" panose="020B0502040204020203" pitchFamily="34" charset="0"/>
                <a:cs typeface="Arial" panose="020B0604020202020204" pitchFamily="34" charset="0"/>
              </a:rPr>
              <a:t>Managed Analytics in Azure using AzureML, PowerBI, Azure data factory, Azure Search, Azure data lake analytics etc. </a:t>
            </a:r>
          </a:p>
        </p:txBody>
      </p:sp>
      <p:pic>
        <p:nvPicPr>
          <p:cNvPr id="25" name="Picture 24">
            <a:extLst>
              <a:ext uri="{FF2B5EF4-FFF2-40B4-BE49-F238E27FC236}">
                <a16:creationId xmlns:a16="http://schemas.microsoft.com/office/drawing/2014/main" id="{2CE6B518-DB74-4A50-A654-286EB3893605}"/>
              </a:ext>
            </a:extLst>
          </p:cNvPr>
          <p:cNvPicPr>
            <a:picLocks noChangeAspect="1"/>
          </p:cNvPicPr>
          <p:nvPr/>
        </p:nvPicPr>
        <p:blipFill rotWithShape="1">
          <a:blip r:embed="rId12"/>
          <a:srcRect l="4917" t="27822" r="81136" b="58864"/>
          <a:stretch/>
        </p:blipFill>
        <p:spPr>
          <a:xfrm>
            <a:off x="8359005" y="1511130"/>
            <a:ext cx="1180366" cy="633877"/>
          </a:xfrm>
          <a:prstGeom prst="rect">
            <a:avLst/>
          </a:prstGeom>
        </p:spPr>
      </p:pic>
      <p:pic>
        <p:nvPicPr>
          <p:cNvPr id="26" name="Picture 25">
            <a:extLst>
              <a:ext uri="{FF2B5EF4-FFF2-40B4-BE49-F238E27FC236}">
                <a16:creationId xmlns:a16="http://schemas.microsoft.com/office/drawing/2014/main" id="{68BB1BF9-318F-4AA6-803A-D637F03AD600}"/>
              </a:ext>
            </a:extLst>
          </p:cNvPr>
          <p:cNvPicPr>
            <a:picLocks noChangeAspect="1"/>
          </p:cNvPicPr>
          <p:nvPr/>
        </p:nvPicPr>
        <p:blipFill>
          <a:blip r:embed="rId13"/>
          <a:stretch>
            <a:fillRect/>
          </a:stretch>
        </p:blipFill>
        <p:spPr>
          <a:xfrm>
            <a:off x="9805327" y="1511130"/>
            <a:ext cx="1362075" cy="523875"/>
          </a:xfrm>
          <a:prstGeom prst="rect">
            <a:avLst/>
          </a:prstGeom>
        </p:spPr>
      </p:pic>
      <p:pic>
        <p:nvPicPr>
          <p:cNvPr id="27" name="Picture 2" descr="Image result for microsoft azure site:microsoft.com">
            <a:extLst>
              <a:ext uri="{FF2B5EF4-FFF2-40B4-BE49-F238E27FC236}">
                <a16:creationId xmlns:a16="http://schemas.microsoft.com/office/drawing/2014/main" id="{A9C7F2BD-62D6-44C5-8E51-5F65E16E7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2918" y="1068785"/>
            <a:ext cx="1657462" cy="11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8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9473-3DC9-4204-ACA4-344503CEAE71}"/>
              </a:ext>
            </a:extLst>
          </p:cNvPr>
          <p:cNvSpPr>
            <a:spLocks noGrp="1"/>
          </p:cNvSpPr>
          <p:nvPr>
            <p:ph type="title"/>
          </p:nvPr>
        </p:nvSpPr>
        <p:spPr/>
        <p:txBody>
          <a:bodyPr/>
          <a:lstStyle/>
          <a:p>
            <a:r>
              <a:rPr lang="en-IN" dirty="0"/>
              <a:t>Snapshot of Select Projects : Data Engineering</a:t>
            </a:r>
            <a:endParaRPr lang="en-US" dirty="0"/>
          </a:p>
        </p:txBody>
      </p:sp>
      <p:sp>
        <p:nvSpPr>
          <p:cNvPr id="18" name="Rounded Rectangle 17">
            <a:extLst>
              <a:ext uri="{FF2B5EF4-FFF2-40B4-BE49-F238E27FC236}">
                <a16:creationId xmlns:a16="http://schemas.microsoft.com/office/drawing/2014/main" id="{EA4F2C6F-AC96-4BC0-822D-3586A82937D1}"/>
              </a:ext>
            </a:extLst>
          </p:cNvPr>
          <p:cNvSpPr/>
          <p:nvPr/>
        </p:nvSpPr>
        <p:spPr>
          <a:xfrm>
            <a:off x="4233071" y="1357343"/>
            <a:ext cx="3024000" cy="1098664"/>
          </a:xfrm>
          <a:prstGeom prst="roundRect">
            <a:avLst>
              <a:gd name="adj" fmla="val 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a:solidFill>
                  <a:schemeClr val="bg1"/>
                </a:solidFill>
                <a:latin typeface="Arial" panose="020B0604020202020204" pitchFamily="34" charset="0"/>
                <a:cs typeface="Arial" panose="020B0604020202020204" pitchFamily="34" charset="0"/>
              </a:rPr>
              <a:t>Warner Bros</a:t>
            </a:r>
          </a:p>
        </p:txBody>
      </p:sp>
      <p:sp>
        <p:nvSpPr>
          <p:cNvPr id="21" name="Rounded Rectangle 20">
            <a:extLst>
              <a:ext uri="{FF2B5EF4-FFF2-40B4-BE49-F238E27FC236}">
                <a16:creationId xmlns:a16="http://schemas.microsoft.com/office/drawing/2014/main" id="{09E7E225-2F61-479D-ACC0-0FB3A277AB1A}"/>
              </a:ext>
            </a:extLst>
          </p:cNvPr>
          <p:cNvSpPr/>
          <p:nvPr/>
        </p:nvSpPr>
        <p:spPr>
          <a:xfrm>
            <a:off x="494835" y="1393750"/>
            <a:ext cx="3024000" cy="1062257"/>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p:txBody>
      </p:sp>
      <p:sp>
        <p:nvSpPr>
          <p:cNvPr id="23" name="TextBox 6">
            <a:extLst>
              <a:ext uri="{FF2B5EF4-FFF2-40B4-BE49-F238E27FC236}">
                <a16:creationId xmlns:a16="http://schemas.microsoft.com/office/drawing/2014/main" id="{B8286CAD-C955-4C4E-ABBC-496C5A4BF364}"/>
              </a:ext>
            </a:extLst>
          </p:cNvPr>
          <p:cNvSpPr txBox="1"/>
          <p:nvPr/>
        </p:nvSpPr>
        <p:spPr>
          <a:xfrm>
            <a:off x="442365" y="938477"/>
            <a:ext cx="1145470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Arial" panose="020B0604020202020204" pitchFamily="34" charset="0"/>
                <a:ea typeface="Segoe UI" panose="020B0502040204020203" pitchFamily="34" charset="0"/>
                <a:cs typeface="Arial" panose="020B0604020202020204" pitchFamily="34" charset="0"/>
              </a:rPr>
              <a:t>Other examples of LatentView’s Data Engineering Expertise</a:t>
            </a:r>
          </a:p>
        </p:txBody>
      </p:sp>
      <p:sp>
        <p:nvSpPr>
          <p:cNvPr id="25" name="Rounded Rectangle 24">
            <a:extLst>
              <a:ext uri="{FF2B5EF4-FFF2-40B4-BE49-F238E27FC236}">
                <a16:creationId xmlns:a16="http://schemas.microsoft.com/office/drawing/2014/main" id="{F8B7F48E-F3C3-4547-846A-C93DB633CCC5}"/>
              </a:ext>
            </a:extLst>
          </p:cNvPr>
          <p:cNvSpPr/>
          <p:nvPr/>
        </p:nvSpPr>
        <p:spPr>
          <a:xfrm>
            <a:off x="7963146" y="1357343"/>
            <a:ext cx="3024000" cy="1098664"/>
          </a:xfrm>
          <a:prstGeom prst="roundRect">
            <a:avLst>
              <a:gd name="adj" fmla="val 0"/>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endParaRPr lang="en-IN" b="1" dirty="0">
              <a:solidFill>
                <a:schemeClr val="bg1"/>
              </a:solidFill>
              <a:latin typeface="Arial" panose="020B0604020202020204" pitchFamily="34" charset="0"/>
              <a:cs typeface="Arial" panose="020B0604020202020204" pitchFamily="34" charset="0"/>
            </a:endParaRPr>
          </a:p>
          <a:p>
            <a:pPr algn="ctr"/>
            <a:r>
              <a:rPr lang="en-IN" b="1" dirty="0">
                <a:solidFill>
                  <a:schemeClr val="bg1"/>
                </a:solidFill>
                <a:latin typeface="Arial" panose="020B0604020202020204" pitchFamily="34" charset="0"/>
                <a:cs typeface="Arial" panose="020B0604020202020204" pitchFamily="34" charset="0"/>
              </a:rPr>
              <a:t>Hitachi Vantara</a:t>
            </a:r>
          </a:p>
        </p:txBody>
      </p:sp>
      <p:sp>
        <p:nvSpPr>
          <p:cNvPr id="27" name="TextBox 21">
            <a:extLst>
              <a:ext uri="{FF2B5EF4-FFF2-40B4-BE49-F238E27FC236}">
                <a16:creationId xmlns:a16="http://schemas.microsoft.com/office/drawing/2014/main" id="{292637D7-041A-4466-9F0F-8ECF9F9BEDBC}"/>
              </a:ext>
            </a:extLst>
          </p:cNvPr>
          <p:cNvSpPr txBox="1"/>
          <p:nvPr/>
        </p:nvSpPr>
        <p:spPr>
          <a:xfrm>
            <a:off x="486674" y="2465666"/>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Built a high throughput, high volume clickstream data pipeline that enables a 360 degree view of the customer and helps product teams to see deep in to what drives user behaviour and how they can impact it.</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Drives 1/3 of all business insights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Complex queries with sub minute response on TBs of data</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10x faster than conventional setup</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8" name="TextBox 23">
            <a:extLst>
              <a:ext uri="{FF2B5EF4-FFF2-40B4-BE49-F238E27FC236}">
                <a16:creationId xmlns:a16="http://schemas.microsoft.com/office/drawing/2014/main" id="{B21EF721-F199-4448-808B-124377D1CB62}"/>
              </a:ext>
            </a:extLst>
          </p:cNvPr>
          <p:cNvSpPr txBox="1"/>
          <p:nvPr/>
        </p:nvSpPr>
        <p:spPr>
          <a:xfrm>
            <a:off x="4228527" y="2465666"/>
            <a:ext cx="3024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Provisioned cloud based scalable infrastructure and seamlessly migrated and enabled access of existing VPC’s, Subnets, IAM Users &amp; Roles, Environments, Dashboards etc. supporting the digital supply chain processes for Home Entertainment </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Enabled fast analytical querying, particularly on large datasets</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Ensured on-time delivery of the digital contents resulting in $500K annual savings</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29" name="TextBox 24">
            <a:extLst>
              <a:ext uri="{FF2B5EF4-FFF2-40B4-BE49-F238E27FC236}">
                <a16:creationId xmlns:a16="http://schemas.microsoft.com/office/drawing/2014/main" id="{3DF05412-E378-4A94-ADC7-34052DB0B060}"/>
              </a:ext>
            </a:extLst>
          </p:cNvPr>
          <p:cNvSpPr txBox="1"/>
          <p:nvPr/>
        </p:nvSpPr>
        <p:spPr>
          <a:xfrm>
            <a:off x="7963146" y="2465666"/>
            <a:ext cx="2988000" cy="3539430"/>
          </a:xfrm>
          <a:prstGeom prst="rect">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Assessed existing data &amp; reporting architecture of organization and redesigned the architecture and KPI framework inline with business objectives along with a detailed analytics roadmap for the organization.</a:t>
            </a:r>
          </a:p>
          <a:p>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Analytics Roadmap</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Business &amp; Analytics aligned architecture</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marL="171450" indent="-171450">
              <a:buFont typeface="Wingdings" panose="05000000000000000000" pitchFamily="2" charset="2"/>
              <a:buChar char="ü"/>
            </a:pPr>
            <a:r>
              <a:rPr lang="en-IN" sz="1400" dirty="0">
                <a:solidFill>
                  <a:schemeClr val="bg1"/>
                </a:solidFill>
                <a:latin typeface="Arial" panose="020B0604020202020204" pitchFamily="34" charset="0"/>
                <a:ea typeface="Segoe UI" panose="020B0502040204020203" pitchFamily="34" charset="0"/>
                <a:cs typeface="Arial" panose="020B0604020202020204" pitchFamily="34" charset="0"/>
              </a:rPr>
              <a:t>Consulting on the ongoing implementation\</a:t>
            </a:r>
          </a:p>
          <a:p>
            <a:pPr marL="171450" indent="-171450">
              <a:buFont typeface="Wingdings" panose="05000000000000000000" pitchFamily="2" charset="2"/>
              <a:buChar char="ü"/>
            </a:pPr>
            <a:endParaRPr lang="en-IN" sz="140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pic>
        <p:nvPicPr>
          <p:cNvPr id="30" name="Picture 29" descr="Image result for microsoft logo transparent background">
            <a:extLst>
              <a:ext uri="{FF2B5EF4-FFF2-40B4-BE49-F238E27FC236}">
                <a16:creationId xmlns:a16="http://schemas.microsoft.com/office/drawing/2014/main" id="{BA0108F4-22C3-4723-832A-EC01F976846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26691" y="1531045"/>
            <a:ext cx="1986896" cy="413572"/>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31" name="Picture 30">
            <a:extLst>
              <a:ext uri="{FF2B5EF4-FFF2-40B4-BE49-F238E27FC236}">
                <a16:creationId xmlns:a16="http://schemas.microsoft.com/office/drawing/2014/main" id="{F684D04E-6052-4318-AEE9-B338CB8BA03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97608" l="0" r="97925"/>
                    </a14:imgEffect>
                  </a14:imgLayer>
                </a14:imgProps>
              </a:ext>
              <a:ext uri="{28A0092B-C50C-407E-A947-70E740481C1C}">
                <a14:useLocalDpi xmlns:a14="http://schemas.microsoft.com/office/drawing/2010/main" val="0"/>
              </a:ext>
            </a:extLst>
          </a:blip>
          <a:stretch>
            <a:fillRect/>
          </a:stretch>
        </p:blipFill>
        <p:spPr>
          <a:xfrm>
            <a:off x="5448010" y="1513464"/>
            <a:ext cx="585033" cy="507352"/>
          </a:xfrm>
          <a:prstGeom prst="rect">
            <a:avLst/>
          </a:prstGeom>
        </p:spPr>
      </p:pic>
      <p:pic>
        <p:nvPicPr>
          <p:cNvPr id="32" name="Picture 31" descr="Image result for hitachi vantara logo">
            <a:extLst>
              <a:ext uri="{FF2B5EF4-FFF2-40B4-BE49-F238E27FC236}">
                <a16:creationId xmlns:a16="http://schemas.microsoft.com/office/drawing/2014/main" id="{290D10AF-C350-4D3C-B2EE-662193DFC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88" b="18889"/>
          <a:stretch/>
        </p:blipFill>
        <p:spPr bwMode="auto">
          <a:xfrm>
            <a:off x="8786053" y="1659492"/>
            <a:ext cx="1413328" cy="507352"/>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36" name="Picture 35" descr="https://upload.wikimedia.org/wikipedia/commons/thumb/c/c7/Bing_logo_%282016%29.svg/1000px-Bing_logo_%282016%29.svg.png">
            <a:extLst>
              <a:ext uri="{FF2B5EF4-FFF2-40B4-BE49-F238E27FC236}">
                <a16:creationId xmlns:a16="http://schemas.microsoft.com/office/drawing/2014/main" id="{1A714CA8-9E7E-4F9B-90F3-0D4E479C9A6A}"/>
              </a:ext>
            </a:extLst>
          </p:cNvPr>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1685501" y="2056900"/>
            <a:ext cx="669275" cy="27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55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BBDB5-9589-467C-8FA7-ED30EF7FD1EE}"/>
              </a:ext>
            </a:extLst>
          </p:cNvPr>
          <p:cNvSpPr>
            <a:spLocks noGrp="1"/>
          </p:cNvSpPr>
          <p:nvPr>
            <p:ph sz="quarter" idx="10"/>
          </p:nvPr>
        </p:nvSpPr>
        <p:spPr/>
        <p:txBody>
          <a:bodyPr/>
          <a:lstStyle/>
          <a:p>
            <a:r>
              <a:rPr lang="en-US" dirty="0"/>
              <a:t>Current Architecture and Evaluation </a:t>
            </a:r>
          </a:p>
        </p:txBody>
      </p:sp>
    </p:spTree>
    <p:extLst>
      <p:ext uri="{BB962C8B-B14F-4D97-AF65-F5344CB8AC3E}">
        <p14:creationId xmlns:p14="http://schemas.microsoft.com/office/powerpoint/2010/main" val="155421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314D-73AE-4AA0-A7D3-85E3682C0522}"/>
              </a:ext>
            </a:extLst>
          </p:cNvPr>
          <p:cNvSpPr>
            <a:spLocks noGrp="1"/>
          </p:cNvSpPr>
          <p:nvPr>
            <p:ph type="title"/>
          </p:nvPr>
        </p:nvSpPr>
        <p:spPr/>
        <p:txBody>
          <a:bodyPr/>
          <a:lstStyle/>
          <a:p>
            <a:r>
              <a:rPr lang="en-IN" dirty="0"/>
              <a:t>Walmart Current POC Architecture</a:t>
            </a:r>
            <a:endParaRPr lang="en-US" dirty="0"/>
          </a:p>
        </p:txBody>
      </p:sp>
      <p:pic>
        <p:nvPicPr>
          <p:cNvPr id="13" name="Picture 12">
            <a:extLst>
              <a:ext uri="{FF2B5EF4-FFF2-40B4-BE49-F238E27FC236}">
                <a16:creationId xmlns:a16="http://schemas.microsoft.com/office/drawing/2014/main"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sp>
        <p:nvSpPr>
          <p:cNvPr id="14" name="TextBox 13">
            <a:extLst>
              <a:ext uri="{FF2B5EF4-FFF2-40B4-BE49-F238E27FC236}">
                <a16:creationId xmlns:a16="http://schemas.microsoft.com/office/drawing/2014/main" id="{DB1EEA1B-1DDE-734E-9807-4420970DFF9D}"/>
              </a:ext>
            </a:extLst>
          </p:cNvPr>
          <p:cNvSpPr txBox="1"/>
          <p:nvPr/>
        </p:nvSpPr>
        <p:spPr>
          <a:xfrm>
            <a:off x="732708" y="772318"/>
            <a:ext cx="2461571" cy="369332"/>
          </a:xfrm>
          <a:prstGeom prst="rect">
            <a:avLst/>
          </a:prstGeom>
          <a:noFill/>
        </p:spPr>
        <p:txBody>
          <a:bodyPr wrap="none" rtlCol="0">
            <a:spAutoFit/>
          </a:bodyPr>
          <a:lstStyle/>
          <a:p>
            <a:r>
              <a:rPr lang="en-US" dirty="0"/>
              <a:t>* As shared by Walmart </a:t>
            </a:r>
          </a:p>
        </p:txBody>
      </p:sp>
    </p:spTree>
    <p:extLst>
      <p:ext uri="{BB962C8B-B14F-4D97-AF65-F5344CB8AC3E}">
        <p14:creationId xmlns:p14="http://schemas.microsoft.com/office/powerpoint/2010/main" val="284966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IN" dirty="0"/>
              <a:t>Walmart Current POC Architecture - Evaluation</a:t>
            </a:r>
            <a:endParaRPr lang="en-US" dirty="0"/>
          </a:p>
        </p:txBody>
      </p:sp>
      <p:pic>
        <p:nvPicPr>
          <p:cNvPr id="33" name="Picture 32">
            <a:extLst>
              <a:ext uri="{FF2B5EF4-FFF2-40B4-BE49-F238E27FC236}">
                <a16:creationId xmlns:a16="http://schemas.microsoft.com/office/drawing/2014/main" id="{DE92A1AC-6076-FB4E-96D3-4C816E4171D9}"/>
              </a:ext>
            </a:extLst>
          </p:cNvPr>
          <p:cNvPicPr>
            <a:picLocks noChangeAspect="1"/>
          </p:cNvPicPr>
          <p:nvPr/>
        </p:nvPicPr>
        <p:blipFill>
          <a:blip r:embed="rId3"/>
          <a:stretch>
            <a:fillRect/>
          </a:stretch>
        </p:blipFill>
        <p:spPr>
          <a:xfrm>
            <a:off x="732708" y="1356653"/>
            <a:ext cx="10398868" cy="4784693"/>
          </a:xfrm>
          <a:prstGeom prst="rect">
            <a:avLst/>
          </a:prstGeom>
        </p:spPr>
      </p:pic>
      <p:grpSp>
        <p:nvGrpSpPr>
          <p:cNvPr id="34" name="Group 33">
            <a:extLst>
              <a:ext uri="{FF2B5EF4-FFF2-40B4-BE49-F238E27FC236}">
                <a16:creationId xmlns:a16="http://schemas.microsoft.com/office/drawing/2014/main" id="{4BA5CF61-8701-1A48-B61E-73CFA0B232B4}"/>
              </a:ext>
            </a:extLst>
          </p:cNvPr>
          <p:cNvGrpSpPr/>
          <p:nvPr/>
        </p:nvGrpSpPr>
        <p:grpSpPr>
          <a:xfrm>
            <a:off x="6005240" y="760650"/>
            <a:ext cx="2895513" cy="3030510"/>
            <a:chOff x="6005240" y="760650"/>
            <a:chExt cx="2895513" cy="3030510"/>
          </a:xfrm>
        </p:grpSpPr>
        <p:sp>
          <p:nvSpPr>
            <p:cNvPr id="35" name="Rectangle 34">
              <a:extLst>
                <a:ext uri="{FF2B5EF4-FFF2-40B4-BE49-F238E27FC236}">
                  <a16:creationId xmlns:a16="http://schemas.microsoft.com/office/drawing/2014/main" id="{4F91B704-0CEB-8747-B7E4-2E943FDAF837}"/>
                </a:ext>
              </a:extLst>
            </p:cNvPr>
            <p:cNvSpPr/>
            <p:nvPr/>
          </p:nvSpPr>
          <p:spPr>
            <a:xfrm>
              <a:off x="6290076"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260047F-D62F-DD47-BB36-03C9D8B4EF54}"/>
                </a:ext>
              </a:extLst>
            </p:cNvPr>
            <p:cNvSpPr/>
            <p:nvPr/>
          </p:nvSpPr>
          <p:spPr>
            <a:xfrm>
              <a:off x="6005240" y="760650"/>
              <a:ext cx="2895513"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Existing Jobs – Not thoroughly evaluated for scale </a:t>
              </a:r>
            </a:p>
          </p:txBody>
        </p:sp>
      </p:grpSp>
      <p:grpSp>
        <p:nvGrpSpPr>
          <p:cNvPr id="37" name="Group 36">
            <a:extLst>
              <a:ext uri="{FF2B5EF4-FFF2-40B4-BE49-F238E27FC236}">
                <a16:creationId xmlns:a16="http://schemas.microsoft.com/office/drawing/2014/main" id="{E83B0EC2-6523-264A-9C5B-2C8BAE888509}"/>
              </a:ext>
            </a:extLst>
          </p:cNvPr>
          <p:cNvGrpSpPr/>
          <p:nvPr/>
        </p:nvGrpSpPr>
        <p:grpSpPr>
          <a:xfrm>
            <a:off x="3103014" y="760650"/>
            <a:ext cx="2842504" cy="3030510"/>
            <a:chOff x="3103014" y="760650"/>
            <a:chExt cx="2842504" cy="3030510"/>
          </a:xfrm>
        </p:grpSpPr>
        <p:sp>
          <p:nvSpPr>
            <p:cNvPr id="41" name="Rectangle 40">
              <a:extLst>
                <a:ext uri="{FF2B5EF4-FFF2-40B4-BE49-F238E27FC236}">
                  <a16:creationId xmlns:a16="http://schemas.microsoft.com/office/drawing/2014/main" id="{93515B53-3EA4-6F49-872E-57C60A7A3ABF}"/>
                </a:ext>
              </a:extLst>
            </p:cNvPr>
            <p:cNvSpPr/>
            <p:nvPr/>
          </p:nvSpPr>
          <p:spPr>
            <a:xfrm>
              <a:off x="3368058" y="1266854"/>
              <a:ext cx="2239617"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F1FD060C-DFAA-194C-B7D4-A0678FE699C1}"/>
                </a:ext>
              </a:extLst>
            </p:cNvPr>
            <p:cNvSpPr/>
            <p:nvPr/>
          </p:nvSpPr>
          <p:spPr>
            <a:xfrm>
              <a:off x="3103014" y="760650"/>
              <a:ext cx="2842504"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Customizations might be required for diverse sources</a:t>
              </a:r>
            </a:p>
          </p:txBody>
        </p:sp>
      </p:grpSp>
      <p:sp>
        <p:nvSpPr>
          <p:cNvPr id="43" name="Rectangle 42">
            <a:extLst>
              <a:ext uri="{FF2B5EF4-FFF2-40B4-BE49-F238E27FC236}">
                <a16:creationId xmlns:a16="http://schemas.microsoft.com/office/drawing/2014/main" id="{A01F1A07-D135-784A-B750-C44F8644E4E7}"/>
              </a:ext>
            </a:extLst>
          </p:cNvPr>
          <p:cNvSpPr/>
          <p:nvPr/>
        </p:nvSpPr>
        <p:spPr>
          <a:xfrm>
            <a:off x="240544" y="685415"/>
            <a:ext cx="2786313" cy="6964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analyzing sources, refresh frequency, reporting requirements</a:t>
            </a:r>
          </a:p>
        </p:txBody>
      </p:sp>
      <p:grpSp>
        <p:nvGrpSpPr>
          <p:cNvPr id="44" name="Group 43">
            <a:extLst>
              <a:ext uri="{FF2B5EF4-FFF2-40B4-BE49-F238E27FC236}">
                <a16:creationId xmlns:a16="http://schemas.microsoft.com/office/drawing/2014/main" id="{A346BCA2-5902-4E4C-B44F-FFB0D0C0795C}"/>
              </a:ext>
            </a:extLst>
          </p:cNvPr>
          <p:cNvGrpSpPr/>
          <p:nvPr/>
        </p:nvGrpSpPr>
        <p:grpSpPr>
          <a:xfrm>
            <a:off x="3368058" y="4480100"/>
            <a:ext cx="5161635" cy="2274522"/>
            <a:chOff x="3368058" y="4480100"/>
            <a:chExt cx="5161635" cy="2274522"/>
          </a:xfrm>
        </p:grpSpPr>
        <p:sp>
          <p:nvSpPr>
            <p:cNvPr id="45" name="Rectangle 44">
              <a:extLst>
                <a:ext uri="{FF2B5EF4-FFF2-40B4-BE49-F238E27FC236}">
                  <a16:creationId xmlns:a16="http://schemas.microsoft.com/office/drawing/2014/main" id="{3ADC9464-434D-6E42-9B59-7598FA6D9939}"/>
                </a:ext>
              </a:extLst>
            </p:cNvPr>
            <p:cNvSpPr/>
            <p:nvPr/>
          </p:nvSpPr>
          <p:spPr>
            <a:xfrm>
              <a:off x="3368058" y="4480100"/>
              <a:ext cx="5161635" cy="1768747"/>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4A6D5D09-4E34-6F40-8B04-4875F79F3343}"/>
                </a:ext>
              </a:extLst>
            </p:cNvPr>
            <p:cNvSpPr/>
            <p:nvPr/>
          </p:nvSpPr>
          <p:spPr>
            <a:xfrm>
              <a:off x="4136705" y="6288174"/>
              <a:ext cx="3737069"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Data Storage format and compression to be evaluated for optimal consumption</a:t>
              </a:r>
            </a:p>
          </p:txBody>
        </p:sp>
      </p:grpSp>
      <p:grpSp>
        <p:nvGrpSpPr>
          <p:cNvPr id="47" name="Group 46">
            <a:extLst>
              <a:ext uri="{FF2B5EF4-FFF2-40B4-BE49-F238E27FC236}">
                <a16:creationId xmlns:a16="http://schemas.microsoft.com/office/drawing/2014/main" id="{50A4412E-202E-2A4B-B443-C5A80F937FB3}"/>
              </a:ext>
            </a:extLst>
          </p:cNvPr>
          <p:cNvGrpSpPr/>
          <p:nvPr/>
        </p:nvGrpSpPr>
        <p:grpSpPr>
          <a:xfrm>
            <a:off x="9212094" y="3499845"/>
            <a:ext cx="2922018" cy="2524306"/>
            <a:chOff x="9212094" y="3499845"/>
            <a:chExt cx="2922018" cy="2524306"/>
          </a:xfrm>
        </p:grpSpPr>
        <p:sp>
          <p:nvSpPr>
            <p:cNvPr id="48" name="Rectangle 47">
              <a:extLst>
                <a:ext uri="{FF2B5EF4-FFF2-40B4-BE49-F238E27FC236}">
                  <a16:creationId xmlns:a16="http://schemas.microsoft.com/office/drawing/2014/main" id="{98481E77-B29A-2844-A99C-B1DF428F002A}"/>
                </a:ext>
              </a:extLst>
            </p:cNvPr>
            <p:cNvSpPr/>
            <p:nvPr/>
          </p:nvSpPr>
          <p:spPr>
            <a:xfrm>
              <a:off x="9212094" y="3499845"/>
              <a:ext cx="1952949" cy="252430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8832BC85-78BA-8D43-8AC8-D58658164966}"/>
                </a:ext>
              </a:extLst>
            </p:cNvPr>
            <p:cNvSpPr/>
            <p:nvPr/>
          </p:nvSpPr>
          <p:spPr>
            <a:xfrm>
              <a:off x="11217052" y="4082132"/>
              <a:ext cx="917060" cy="166094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To be designed based on reporting requirements </a:t>
              </a:r>
            </a:p>
          </p:txBody>
        </p:sp>
      </p:grpSp>
      <p:grpSp>
        <p:nvGrpSpPr>
          <p:cNvPr id="50" name="Group 49">
            <a:extLst>
              <a:ext uri="{FF2B5EF4-FFF2-40B4-BE49-F238E27FC236}">
                <a16:creationId xmlns:a16="http://schemas.microsoft.com/office/drawing/2014/main" id="{302677FE-03B0-4E4C-AC23-A8AD4B429107}"/>
              </a:ext>
            </a:extLst>
          </p:cNvPr>
          <p:cNvGrpSpPr/>
          <p:nvPr/>
        </p:nvGrpSpPr>
        <p:grpSpPr>
          <a:xfrm>
            <a:off x="9119918" y="743377"/>
            <a:ext cx="2767282" cy="2757937"/>
            <a:chOff x="9119918" y="743377"/>
            <a:chExt cx="2767282" cy="2757937"/>
          </a:xfrm>
        </p:grpSpPr>
        <p:sp>
          <p:nvSpPr>
            <p:cNvPr id="51" name="Rectangle 50">
              <a:extLst>
                <a:ext uri="{FF2B5EF4-FFF2-40B4-BE49-F238E27FC236}">
                  <a16:creationId xmlns:a16="http://schemas.microsoft.com/office/drawing/2014/main" id="{C6729652-7840-884B-993A-12B7DF8D9B1A}"/>
                </a:ext>
              </a:extLst>
            </p:cNvPr>
            <p:cNvSpPr/>
            <p:nvPr/>
          </p:nvSpPr>
          <p:spPr>
            <a:xfrm>
              <a:off x="9212095" y="1266854"/>
              <a:ext cx="1959238" cy="223446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81E5AFB-D1CF-4A43-8CB3-0FB6330A9889}"/>
                </a:ext>
              </a:extLst>
            </p:cNvPr>
            <p:cNvSpPr/>
            <p:nvPr/>
          </p:nvSpPr>
          <p:spPr>
            <a:xfrm>
              <a:off x="9119918" y="743377"/>
              <a:ext cx="2767282" cy="466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Discovery required for reporting dashboards specific to business</a:t>
              </a:r>
            </a:p>
          </p:txBody>
        </p:sp>
      </p:grpSp>
      <p:sp>
        <p:nvSpPr>
          <p:cNvPr id="53" name="Rectangle 52">
            <a:extLst>
              <a:ext uri="{FF2B5EF4-FFF2-40B4-BE49-F238E27FC236}">
                <a16:creationId xmlns:a16="http://schemas.microsoft.com/office/drawing/2014/main" id="{0E22B55F-7C9B-1E48-84B6-A8989B4AC4FD}"/>
              </a:ext>
            </a:extLst>
          </p:cNvPr>
          <p:cNvSpPr/>
          <p:nvPr/>
        </p:nvSpPr>
        <p:spPr>
          <a:xfrm>
            <a:off x="11181042" y="2054088"/>
            <a:ext cx="997706" cy="10336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latin typeface="Arial" panose="020B0604020202020204" pitchFamily="34" charset="0"/>
                <a:cs typeface="Arial" panose="020B0604020202020204" pitchFamily="34" charset="0"/>
              </a:rPr>
              <a:t>Report on </a:t>
            </a:r>
          </a:p>
          <a:p>
            <a:pPr algn="ctr"/>
            <a:r>
              <a:rPr lang="en-US" sz="1400" dirty="0">
                <a:solidFill>
                  <a:srgbClr val="0070C0"/>
                </a:solidFill>
                <a:latin typeface="Arial" panose="020B0604020202020204" pitchFamily="34" charset="0"/>
                <a:cs typeface="Arial" panose="020B0604020202020204" pitchFamily="34" charset="0"/>
              </a:rPr>
              <a:t>Data QA</a:t>
            </a:r>
          </a:p>
          <a:p>
            <a:pPr algn="ctr"/>
            <a:r>
              <a:rPr lang="en-US" sz="1400" dirty="0">
                <a:solidFill>
                  <a:srgbClr val="0070C0"/>
                </a:solidFill>
                <a:latin typeface="Arial" panose="020B0604020202020204" pitchFamily="34" charset="0"/>
                <a:cs typeface="Arial" panose="020B0604020202020204" pitchFamily="34" charset="0"/>
              </a:rPr>
              <a:t>&amp; Integrity</a:t>
            </a:r>
          </a:p>
          <a:p>
            <a:pPr algn="ctr"/>
            <a:endParaRPr lang="en-US" sz="1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5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LV Mk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kting Theme" id="{5FD5764A-DC24-483A-8F9F-851942A38643}" vid="{36C3421B-C600-4EC0-95F8-65E3346DC7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LV Marketing Theme</Template>
  <TotalTime>14469</TotalTime>
  <Words>2688</Words>
  <Application>Microsoft Office PowerPoint</Application>
  <PresentationFormat>Widescreen</PresentationFormat>
  <Paragraphs>491</Paragraphs>
  <Slides>24</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Avenir Book</vt:lpstr>
      <vt:lpstr>Calibri</vt:lpstr>
      <vt:lpstr>Calibri Light</vt:lpstr>
      <vt:lpstr>Gill Sans MT</vt:lpstr>
      <vt:lpstr>Lucida Sans</vt:lpstr>
      <vt:lpstr>Open Sans</vt:lpstr>
      <vt:lpstr>Segoe UI</vt:lpstr>
      <vt:lpstr>Segoe UI Semibold</vt:lpstr>
      <vt:lpstr>Wingdings</vt:lpstr>
      <vt:lpstr>LV Marketing Theme</vt:lpstr>
      <vt:lpstr>LV Mkting Theme</vt:lpstr>
      <vt:lpstr>LatentView Proposal - ADE Data on Demand   </vt:lpstr>
      <vt:lpstr> Agenda</vt:lpstr>
      <vt:lpstr>LatentView – A World Class Analytics Company</vt:lpstr>
      <vt:lpstr>LatentView- Data Engineering Capabilities</vt:lpstr>
      <vt:lpstr>Expertise in Cloud platforms</vt:lpstr>
      <vt:lpstr>Snapshot of Select Projects : Data Engineering</vt:lpstr>
      <vt:lpstr>PowerPoint Presentation</vt:lpstr>
      <vt:lpstr>Walmart Current POC Architecture</vt:lpstr>
      <vt:lpstr>Walmart Current POC Architecture - Evaluation</vt:lpstr>
      <vt:lpstr>PowerPoint Presentation</vt:lpstr>
      <vt:lpstr>Key Asks For Project Delivery</vt:lpstr>
      <vt:lpstr>PowerPoint Presentation</vt:lpstr>
      <vt:lpstr>Project Timelines</vt:lpstr>
      <vt:lpstr>Risk Mitigation Plan</vt:lpstr>
      <vt:lpstr>Proposed Team Structure Options &amp; Pricing</vt:lpstr>
      <vt:lpstr>PowerPoint Presentation</vt:lpstr>
      <vt:lpstr>Ideal Data Ecosystem Vision</vt:lpstr>
      <vt:lpstr>POV on Evolving Data Lake Architecture for Diverse Analytical Workloads</vt:lpstr>
      <vt:lpstr>PowerPoint Presentation</vt:lpstr>
      <vt:lpstr> All-In-One Power BI Dashboard</vt:lpstr>
      <vt:lpstr>Improving Marketing Effectiveness through Purchase Intent Modeling</vt:lpstr>
      <vt:lpstr>Data Harmonization for Efficient Digital Supply Chain</vt:lpstr>
      <vt:lpstr>Cloud Transformation for a major food distributor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Basan</dc:creator>
  <cp:lastModifiedBy>Siva Palanisamy</cp:lastModifiedBy>
  <cp:revision>200</cp:revision>
  <dcterms:created xsi:type="dcterms:W3CDTF">2018-07-09T10:37:31Z</dcterms:created>
  <dcterms:modified xsi:type="dcterms:W3CDTF">2018-08-07T05:24:32Z</dcterms:modified>
</cp:coreProperties>
</file>